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78" r:id="rId22"/>
    <p:sldId id="277" r:id="rId23"/>
    <p:sldId id="281" r:id="rId24"/>
    <p:sldId id="280" r:id="rId25"/>
    <p:sldId id="279" r:id="rId26"/>
    <p:sldId id="276" r:id="rId27"/>
    <p:sldId id="275" r:id="rId28"/>
    <p:sldId id="273" r:id="rId29"/>
    <p:sldId id="274" r:id="rId30"/>
    <p:sldId id="272" r:id="rId31"/>
    <p:sldId id="271" r:id="rId32"/>
    <p:sldId id="270" r:id="rId33"/>
    <p:sldId id="269" r:id="rId34"/>
    <p:sldId id="268" r:id="rId35"/>
    <p:sldId id="265" r:id="rId36"/>
    <p:sldId id="267" r:id="rId37"/>
    <p:sldId id="266" r:id="rId38"/>
  </p:sldIdLst>
  <p:sldSz cx="18288000" cy="10287000"/>
  <p:notesSz cx="6858000" cy="9144000"/>
  <p:embeddedFontLst>
    <p:embeddedFont>
      <p:font typeface="Impact" panose="020B0806030902050204" pitchFamily="34" charset="0"/>
      <p:regular r:id="rId40"/>
    </p:embeddedFont>
    <p:embeddedFont>
      <p:font typeface="Montserrat" panose="00000500000000000000" pitchFamily="2" charset="0"/>
      <p:regular r:id="rId41"/>
      <p:bold r:id="rId42"/>
      <p:italic r:id="rId43"/>
      <p:boldItalic r:id="rId44"/>
    </p:embeddedFont>
    <p:embeddedFont>
      <p:font typeface="Montserrat Bold" panose="00000800000000000000" charset="0"/>
      <p:bold r:id="rId45"/>
    </p:embeddedFont>
    <p:embeddedFont>
      <p:font typeface="Montserrat Medium" panose="00000600000000000000" pitchFamily="2" charset="0"/>
      <p:regular r:id="rId46"/>
      <p:bold r:id="rId47"/>
      <p:italic r:id="rId48"/>
      <p:boldItalic r:id="rId49"/>
    </p:embeddedFont>
    <p:embeddedFont>
      <p:font typeface="Poppins Light" panose="000004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t++b5GCs2B/1Pap5DyuCO8aBI2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107" autoAdjust="0"/>
  </p:normalViewPr>
  <p:slideViewPr>
    <p:cSldViewPr snapToGrid="0">
      <p:cViewPr>
        <p:scale>
          <a:sx n="50" d="100"/>
          <a:sy n="50" d="100"/>
        </p:scale>
        <p:origin x="1914" y="798"/>
      </p:cViewPr>
      <p:guideLst>
        <p:guide orient="horz" pos="2184"/>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spcAft>
                  <a:spcPts val="0"/>
                </a:spcAft>
                <a:buNone/>
              </a:p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7" name="Google Shape;85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7" name="Google Shape;98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4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4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4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4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5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2"/>
          <p:cNvSpPr>
            <a:spLocks noGrp="1"/>
          </p:cNvSpPr>
          <p:nvPr>
            <p:ph type="pic" idx="2"/>
          </p:nvPr>
        </p:nvSpPr>
        <p:spPr>
          <a:xfrm>
            <a:off x="1792288" y="612775"/>
            <a:ext cx="5486400" cy="4114800"/>
          </a:xfrm>
          <a:prstGeom prst="rect">
            <a:avLst/>
          </a:prstGeom>
          <a:noFill/>
          <a:ln>
            <a:noFill/>
          </a:ln>
        </p:spPr>
      </p:sp>
      <p:sp>
        <p:nvSpPr>
          <p:cNvPr id="68" name="Google Shape;68;p5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6.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1.png"/><Relationship Id="rId4" Type="http://schemas.openxmlformats.org/officeDocument/2006/relationships/image" Target="../media/image32.jpeg"/><Relationship Id="rId9" Type="http://schemas.openxmlformats.org/officeDocument/2006/relationships/image" Target="../media/image37.jpeg"/></Relationships>
</file>

<file path=ppt/slides/_rels/slide2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1.png"/><Relationship Id="rId4" Type="http://schemas.openxmlformats.org/officeDocument/2006/relationships/image" Target="../media/image39.jpeg"/><Relationship Id="rId9" Type="http://schemas.openxmlformats.org/officeDocument/2006/relationships/image" Target="../media/image44.jpe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jpeg"/><Relationship Id="rId10" Type="http://schemas.openxmlformats.org/officeDocument/2006/relationships/image" Target="../media/image1.png"/><Relationship Id="rId4" Type="http://schemas.openxmlformats.org/officeDocument/2006/relationships/image" Target="../media/image69.png"/><Relationship Id="rId9" Type="http://schemas.openxmlformats.org/officeDocument/2006/relationships/image" Target="../media/image74.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jpeg"/><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6.jpeg"/><Relationship Id="rId7"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4.jpeg"/><Relationship Id="rId5" Type="http://schemas.openxmlformats.org/officeDocument/2006/relationships/image" Target="../media/image93.jpeg"/><Relationship Id="rId10" Type="http://schemas.openxmlformats.org/officeDocument/2006/relationships/image" Target="../media/image1.png"/><Relationship Id="rId4" Type="http://schemas.openxmlformats.org/officeDocument/2006/relationships/image" Target="../media/image92.jpeg"/><Relationship Id="rId9" Type="http://schemas.openxmlformats.org/officeDocument/2006/relationships/image" Target="../media/image97.jpeg"/></Relationships>
</file>

<file path=ppt/slides/_rels/slide32.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01.jpeg"/><Relationship Id="rId5" Type="http://schemas.openxmlformats.org/officeDocument/2006/relationships/image" Target="../media/image100.jpeg"/><Relationship Id="rId10" Type="http://schemas.openxmlformats.org/officeDocument/2006/relationships/image" Target="../media/image1.png"/><Relationship Id="rId4" Type="http://schemas.openxmlformats.org/officeDocument/2006/relationships/image" Target="../media/image99.jpeg"/><Relationship Id="rId9" Type="http://schemas.openxmlformats.org/officeDocument/2006/relationships/image" Target="../media/image104.jpe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35.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18.jpeg"/><Relationship Id="rId11" Type="http://schemas.openxmlformats.org/officeDocument/2006/relationships/image" Target="../media/image1.png"/><Relationship Id="rId5" Type="http://schemas.openxmlformats.org/officeDocument/2006/relationships/image" Target="../media/image117.jpeg"/><Relationship Id="rId10" Type="http://schemas.openxmlformats.org/officeDocument/2006/relationships/image" Target="../media/image122.jpeg"/><Relationship Id="rId4" Type="http://schemas.openxmlformats.org/officeDocument/2006/relationships/image" Target="../media/image116.jpeg"/><Relationship Id="rId9" Type="http://schemas.openxmlformats.org/officeDocument/2006/relationships/image" Target="../media/image121.jpeg"/></Relationships>
</file>

<file path=ppt/slides/_rels/slide36.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3.jpeg"/><Relationship Id="rId7" Type="http://schemas.openxmlformats.org/officeDocument/2006/relationships/image" Target="../media/image127.jpe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26.jpeg"/><Relationship Id="rId11" Type="http://schemas.openxmlformats.org/officeDocument/2006/relationships/image" Target="../media/image1.png"/><Relationship Id="rId5" Type="http://schemas.openxmlformats.org/officeDocument/2006/relationships/image" Target="../media/image125.jpeg"/><Relationship Id="rId10" Type="http://schemas.openxmlformats.org/officeDocument/2006/relationships/image" Target="../media/image130.jpeg"/><Relationship Id="rId4" Type="http://schemas.openxmlformats.org/officeDocument/2006/relationships/image" Target="../media/image124.jpeg"/><Relationship Id="rId9" Type="http://schemas.openxmlformats.org/officeDocument/2006/relationships/image" Target="../media/image129.jpeg"/></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1.jpeg"/><Relationship Id="rId7" Type="http://schemas.openxmlformats.org/officeDocument/2006/relationships/image" Target="../media/image135.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jpg"/><Relationship Id="rId7" Type="http://schemas.openxmlformats.org/officeDocument/2006/relationships/hyperlink" Target="https://www.ilovepdf.co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
          <p:cNvSpPr/>
          <p:nvPr/>
        </p:nvSpPr>
        <p:spPr>
          <a:xfrm>
            <a:off x="1028700" y="1570355"/>
            <a:ext cx="5224712" cy="4696460"/>
          </a:xfrm>
          <a:custGeom>
            <a:avLst/>
            <a:gdLst/>
            <a:ahLst/>
            <a:cxnLst/>
            <a:rect l="l" t="t" r="r" b="b"/>
            <a:pathLst>
              <a:path w="4450900" h="1913890" extrusionOk="0">
                <a:moveTo>
                  <a:pt x="0" y="0"/>
                </a:moveTo>
                <a:lnTo>
                  <a:pt x="4450900" y="0"/>
                </a:lnTo>
                <a:lnTo>
                  <a:pt x="4450900" y="1913890"/>
                </a:lnTo>
                <a:lnTo>
                  <a:pt x="0" y="191389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
          <p:cNvSpPr/>
          <p:nvPr/>
        </p:nvSpPr>
        <p:spPr>
          <a:xfrm>
            <a:off x="1028700" y="1570355"/>
            <a:ext cx="546709" cy="4696460"/>
          </a:xfrm>
          <a:custGeom>
            <a:avLst/>
            <a:gdLst/>
            <a:ahLst/>
            <a:cxnLst/>
            <a:rect l="l" t="t" r="r" b="b"/>
            <a:pathLst>
              <a:path w="465738" h="2086995" extrusionOk="0">
                <a:moveTo>
                  <a:pt x="0" y="0"/>
                </a:moveTo>
                <a:lnTo>
                  <a:pt x="465738" y="0"/>
                </a:lnTo>
                <a:lnTo>
                  <a:pt x="465738" y="2086995"/>
                </a:lnTo>
                <a:lnTo>
                  <a:pt x="0" y="2086995"/>
                </a:lnTo>
                <a:close/>
              </a:path>
            </a:pathLst>
          </a:custGeom>
          <a:solidFill>
            <a:srgbClr val="5B5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p:nvPr/>
        </p:nvSpPr>
        <p:spPr>
          <a:xfrm>
            <a:off x="1028700" y="0"/>
            <a:ext cx="546709" cy="1570355"/>
          </a:xfrm>
          <a:custGeom>
            <a:avLst/>
            <a:gdLst/>
            <a:ahLst/>
            <a:cxnLst/>
            <a:rect l="l" t="t" r="r" b="b"/>
            <a:pathLst>
              <a:path w="465738" h="1337776" extrusionOk="0">
                <a:moveTo>
                  <a:pt x="0" y="0"/>
                </a:moveTo>
                <a:lnTo>
                  <a:pt x="465738" y="0"/>
                </a:lnTo>
                <a:lnTo>
                  <a:pt x="465738" y="1337776"/>
                </a:lnTo>
                <a:lnTo>
                  <a:pt x="0" y="1337776"/>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2" name="Google Shape;92;p1"/>
          <p:cNvGrpSpPr/>
          <p:nvPr/>
        </p:nvGrpSpPr>
        <p:grpSpPr>
          <a:xfrm>
            <a:off x="16230288" y="8826926"/>
            <a:ext cx="1002874" cy="431374"/>
            <a:chOff x="0" y="0"/>
            <a:chExt cx="1337165" cy="575165"/>
          </a:xfrm>
        </p:grpSpPr>
        <p:sp>
          <p:nvSpPr>
            <p:cNvPr id="93" name="Google Shape;93;p1"/>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8" name="Google Shape;98;p1"/>
          <p:cNvSpPr txBox="1"/>
          <p:nvPr/>
        </p:nvSpPr>
        <p:spPr>
          <a:xfrm>
            <a:off x="1575410" y="4216400"/>
            <a:ext cx="4678004" cy="1749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dirty="0">
                <a:solidFill>
                  <a:srgbClr val="FFFFFF"/>
                </a:solidFill>
                <a:latin typeface="Montserrat"/>
                <a:ea typeface="Montserrat"/>
                <a:cs typeface="Montserrat"/>
                <a:sym typeface="Montserrat"/>
              </a:rPr>
              <a:t>Estelle Darcy</a:t>
            </a:r>
            <a:endParaRPr/>
          </a:p>
          <a:p>
            <a:pPr marL="0" marR="0" lvl="0" indent="0" algn="l" rtl="0">
              <a:lnSpc>
                <a:spcPct val="140000"/>
              </a:lnSpc>
              <a:spcBef>
                <a:spcPts val="0"/>
              </a:spcBef>
              <a:spcAft>
                <a:spcPts val="0"/>
              </a:spcAft>
              <a:buNone/>
            </a:pPr>
            <a:r>
              <a:rPr lang="en-US" sz="5000" b="1" dirty="0">
                <a:solidFill>
                  <a:srgbClr val="FFFFFF"/>
                </a:solidFill>
                <a:latin typeface="Montserrat"/>
                <a:ea typeface="Montserrat"/>
                <a:cs typeface="Montserrat"/>
                <a:sym typeface="Montserrat"/>
              </a:rPr>
              <a:t>Studio</a:t>
            </a:r>
            <a:endParaRPr/>
          </a:p>
        </p:txBody>
      </p:sp>
      <p:sp>
        <p:nvSpPr>
          <p:cNvPr id="99" name="Google Shape;99;p1"/>
          <p:cNvSpPr txBox="1"/>
          <p:nvPr/>
        </p:nvSpPr>
        <p:spPr>
          <a:xfrm rot="-5400000">
            <a:off x="-638096" y="7381381"/>
            <a:ext cx="3517106" cy="236731"/>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sp>
        <p:nvSpPr>
          <p:cNvPr id="100" name="Google Shape;100;p1"/>
          <p:cNvSpPr txBox="1"/>
          <p:nvPr/>
        </p:nvSpPr>
        <p:spPr>
          <a:xfrm>
            <a:off x="9239250" y="8994140"/>
            <a:ext cx="3686381" cy="264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00">
                <a:solidFill>
                  <a:srgbClr val="292929"/>
                </a:solidFill>
                <a:latin typeface="Impact"/>
                <a:ea typeface="Impact"/>
                <a:cs typeface="Impact"/>
                <a:sym typeface="Impact"/>
              </a:rPr>
              <a:t>www.thelivedesignproject.com</a:t>
            </a:r>
            <a:endParaRPr/>
          </a:p>
        </p:txBody>
      </p:sp>
      <p:sp>
        <p:nvSpPr>
          <p:cNvPr id="101" name="Google Shape;101;p1"/>
          <p:cNvSpPr txBox="1"/>
          <p:nvPr/>
        </p:nvSpPr>
        <p:spPr>
          <a:xfrm>
            <a:off x="16232724" y="1028699"/>
            <a:ext cx="1178869" cy="646331"/>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3000" b="1" dirty="0">
                <a:solidFill>
                  <a:srgbClr val="292929"/>
                </a:solidFill>
                <a:latin typeface="Montserrat Medium"/>
                <a:ea typeface="Montserrat Medium"/>
                <a:cs typeface="Montserrat Medium"/>
                <a:sym typeface="Montserrat Medium"/>
              </a:rPr>
              <a:t>/</a:t>
            </a:r>
            <a:r>
              <a:rPr lang="en-US" sz="3000" b="1" dirty="0">
                <a:solidFill>
                  <a:srgbClr val="292929"/>
                </a:solidFill>
                <a:latin typeface="Montserrat" panose="00000500000000000000" pitchFamily="2" charset="0"/>
                <a:ea typeface="Montserrat Medium"/>
                <a:cs typeface="Montserrat Medium"/>
                <a:sym typeface="Montserrat Medium"/>
              </a:rPr>
              <a:t>01</a:t>
            </a:r>
            <a:endParaRPr dirty="0"/>
          </a:p>
        </p:txBody>
      </p:sp>
      <p:cxnSp>
        <p:nvCxnSpPr>
          <p:cNvPr id="102" name="Google Shape;102;p1"/>
          <p:cNvCxnSpPr/>
          <p:nvPr/>
        </p:nvCxnSpPr>
        <p:spPr>
          <a:xfrm>
            <a:off x="9239250" y="2004695"/>
            <a:ext cx="2455233" cy="0"/>
          </a:xfrm>
          <a:prstGeom prst="straightConnector1">
            <a:avLst/>
          </a:prstGeom>
          <a:noFill/>
          <a:ln w="28575" cap="flat" cmpd="sng">
            <a:solidFill>
              <a:srgbClr val="292929"/>
            </a:solidFill>
            <a:prstDash val="solid"/>
            <a:round/>
            <a:headEnd type="none" w="sm" len="sm"/>
            <a:tailEnd type="none" w="sm" len="sm"/>
          </a:ln>
        </p:spPr>
      </p:cxnSp>
      <p:pic>
        <p:nvPicPr>
          <p:cNvPr id="105" name="Google Shape;105;p1"/>
          <p:cNvPicPr preferRelativeResize="0"/>
          <p:nvPr/>
        </p:nvPicPr>
        <p:blipFill rotWithShape="1">
          <a:blip r:embed="rId4">
            <a:alphaModFix/>
          </a:blip>
          <a:srcRect b="-4676"/>
          <a:stretch/>
        </p:blipFill>
        <p:spPr>
          <a:xfrm>
            <a:off x="2057400" y="1881291"/>
            <a:ext cx="3563545" cy="4277788"/>
          </a:xfrm>
          <a:prstGeom prst="rect">
            <a:avLst/>
          </a:prstGeom>
          <a:noFill/>
          <a:ln>
            <a:noFill/>
          </a:ln>
        </p:spPr>
      </p:pic>
      <p:sp>
        <p:nvSpPr>
          <p:cNvPr id="21" name="Google Shape;97;p1"/>
          <p:cNvSpPr txBox="1"/>
          <p:nvPr/>
        </p:nvSpPr>
        <p:spPr>
          <a:xfrm>
            <a:off x="9239249" y="3305175"/>
            <a:ext cx="15387558" cy="4339650"/>
          </a:xfrm>
          <a:prstGeom prst="rect">
            <a:avLst/>
          </a:prstGeom>
          <a:noFill/>
          <a:ln>
            <a:noFill/>
          </a:ln>
        </p:spPr>
        <p:txBody>
          <a:bodyPr spcFirstLastPara="1" wrap="square" lIns="0" tIns="0" rIns="0" bIns="0" anchor="t" anchorCtr="0">
            <a:spAutoFit/>
          </a:bodyPr>
          <a:lstStyle/>
          <a:p>
            <a:pPr lvl="0"/>
            <a:r>
              <a:rPr lang="en-US" sz="8000" b="1" dirty="0">
                <a:latin typeface="Montserrat" charset="0"/>
                <a:ea typeface="Montserrat Bold" panose="00000800000000000000"/>
                <a:cs typeface="Montserrat Bold" panose="00000800000000000000"/>
                <a:sym typeface="Montserrat Bold" panose="00000800000000000000"/>
              </a:rPr>
              <a:t>Residential </a:t>
            </a:r>
          </a:p>
          <a:p>
            <a:r>
              <a:rPr lang="en-US" sz="8000" b="1" dirty="0">
                <a:latin typeface="Montserrat" charset="0"/>
                <a:ea typeface="Montserrat Bold" panose="00000800000000000000"/>
                <a:cs typeface="Montserrat Bold" panose="00000800000000000000"/>
                <a:sym typeface="Montserrat Bold" panose="00000800000000000000"/>
              </a:rPr>
              <a:t>Q. Project Name</a:t>
            </a:r>
          </a:p>
          <a:p>
            <a:r>
              <a:rPr lang="en-US" sz="8000" b="1" dirty="0">
                <a:latin typeface="Montserrat" charset="0"/>
                <a:ea typeface="Montserrat Bold" panose="00000800000000000000"/>
                <a:cs typeface="Montserrat Bold" panose="00000800000000000000"/>
                <a:sym typeface="Montserrat Bold" panose="00000800000000000000"/>
              </a:rPr>
              <a:t>9. What is the property type</a:t>
            </a:r>
          </a:p>
          <a:p>
            <a:endParaRPr lang="en-US" dirty="0"/>
          </a:p>
          <a:p>
            <a:pPr marL="0" marR="0" lvl="0" indent="0" algn="l" rtl="0">
              <a:spcBef>
                <a:spcPts val="0"/>
              </a:spcBef>
              <a:spcAft>
                <a:spcPts val="0"/>
              </a:spcAft>
              <a:buNone/>
            </a:pPr>
            <a:endParaRPr lang="en-SG" dirty="0"/>
          </a:p>
          <a:p>
            <a:pPr marL="0" marR="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5" name="Google Shape;820;p32">
            <a:extLst>
              <a:ext uri="{FF2B5EF4-FFF2-40B4-BE49-F238E27FC236}">
                <a16:creationId xmlns:a16="http://schemas.microsoft.com/office/drawing/2014/main" id="{AC668EB9-7D53-A56C-DD66-5D3BBAC85272}"/>
              </a:ext>
            </a:extLst>
          </p:cNvPr>
          <p:cNvSpPr/>
          <p:nvPr/>
        </p:nvSpPr>
        <p:spPr>
          <a:xfrm>
            <a:off x="13200649" y="0"/>
            <a:ext cx="5086350" cy="5143500"/>
          </a:xfrm>
          <a:custGeom>
            <a:avLst/>
            <a:gdLst/>
            <a:ahLst/>
            <a:cxnLst/>
            <a:rect l="l" t="t" r="r" b="b"/>
            <a:pathLst>
              <a:path w="5086350" h="5143500" extrusionOk="0">
                <a:moveTo>
                  <a:pt x="0" y="0"/>
                </a:moveTo>
                <a:lnTo>
                  <a:pt x="5086350" y="0"/>
                </a:lnTo>
                <a:lnTo>
                  <a:pt x="5086350" y="5143500"/>
                </a:lnTo>
                <a:lnTo>
                  <a:pt x="0" y="5143500"/>
                </a:lnTo>
                <a:lnTo>
                  <a:pt x="0" y="0"/>
                </a:lnTo>
                <a:close/>
              </a:path>
            </a:pathLst>
          </a:custGeom>
          <a:blipFill rotWithShape="1">
            <a:blip r:embed="rId3">
              <a:alphaModFix/>
            </a:blip>
            <a:stretch>
              <a:fillRect l="-34575" r="-169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2" name="Google Shape;827;p32">
            <a:extLst>
              <a:ext uri="{FF2B5EF4-FFF2-40B4-BE49-F238E27FC236}">
                <a16:creationId xmlns:a16="http://schemas.microsoft.com/office/drawing/2014/main" id="{76D6D8FD-A5D1-BC6C-5DBC-44080A9E507B}"/>
              </a:ext>
            </a:extLst>
          </p:cNvPr>
          <p:cNvSpPr/>
          <p:nvPr/>
        </p:nvSpPr>
        <p:spPr>
          <a:xfrm rot="16200000">
            <a:off x="17105913"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828;p32"/>
          <p:cNvSpPr txBox="1"/>
          <p:nvPr/>
        </p:nvSpPr>
        <p:spPr>
          <a:xfrm>
            <a:off x="16511505" y="988985"/>
            <a:ext cx="1087462" cy="64120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3" name="Google Shape;818;p32">
            <a:extLst>
              <a:ext uri="{FF2B5EF4-FFF2-40B4-BE49-F238E27FC236}">
                <a16:creationId xmlns:a16="http://schemas.microsoft.com/office/drawing/2014/main" id="{43D85168-FE1C-BCCD-5115-915FE290C55C}"/>
              </a:ext>
            </a:extLst>
          </p:cNvPr>
          <p:cNvSpPr/>
          <p:nvPr/>
        </p:nvSpPr>
        <p:spPr>
          <a:xfrm>
            <a:off x="1576236" y="0"/>
            <a:ext cx="7997269" cy="5143500"/>
          </a:xfrm>
          <a:custGeom>
            <a:avLst/>
            <a:gdLst/>
            <a:ahLst/>
            <a:cxnLst/>
            <a:rect l="l" t="t" r="r" b="b"/>
            <a:pathLst>
              <a:path w="7997269" h="5143500" extrusionOk="0">
                <a:moveTo>
                  <a:pt x="0" y="0"/>
                </a:moveTo>
                <a:lnTo>
                  <a:pt x="7997268" y="0"/>
                </a:lnTo>
                <a:lnTo>
                  <a:pt x="7997268" y="5143500"/>
                </a:lnTo>
                <a:lnTo>
                  <a:pt x="0" y="5143500"/>
                </a:lnTo>
                <a:lnTo>
                  <a:pt x="0" y="0"/>
                </a:lnTo>
                <a:close/>
              </a:path>
            </a:pathLst>
          </a:custGeom>
          <a:blipFill rotWithShape="1">
            <a:blip r:embed="rId4">
              <a:alphaModFix/>
            </a:blip>
            <a:stretch>
              <a:fillRect l="-62707" t="-34583" r="-37609" b="-7331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819;p32">
            <a:extLst>
              <a:ext uri="{FF2B5EF4-FFF2-40B4-BE49-F238E27FC236}">
                <a16:creationId xmlns:a16="http://schemas.microsoft.com/office/drawing/2014/main" id="{ED34F849-02A0-1106-445C-8D075E5A4B6A}"/>
              </a:ext>
            </a:extLst>
          </p:cNvPr>
          <p:cNvSpPr/>
          <p:nvPr/>
        </p:nvSpPr>
        <p:spPr>
          <a:xfrm>
            <a:off x="660897" y="677938"/>
            <a:ext cx="5592889" cy="4194619"/>
          </a:xfrm>
          <a:custGeom>
            <a:avLst/>
            <a:gdLst/>
            <a:ahLst/>
            <a:cxnLst/>
            <a:rect l="l" t="t" r="r" b="b"/>
            <a:pathLst>
              <a:path w="7457186" h="5592826" extrusionOk="0">
                <a:moveTo>
                  <a:pt x="0" y="0"/>
                </a:moveTo>
                <a:lnTo>
                  <a:pt x="7457186" y="0"/>
                </a:lnTo>
                <a:lnTo>
                  <a:pt x="7457186" y="5592826"/>
                </a:lnTo>
                <a:lnTo>
                  <a:pt x="0" y="559282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821;p32">
            <a:extLst>
              <a:ext uri="{FF2B5EF4-FFF2-40B4-BE49-F238E27FC236}">
                <a16:creationId xmlns:a16="http://schemas.microsoft.com/office/drawing/2014/main" id="{0F65EC4B-7404-92D5-F709-9A7C7E6887B4}"/>
              </a:ext>
            </a:extLst>
          </p:cNvPr>
          <p:cNvSpPr/>
          <p:nvPr/>
        </p:nvSpPr>
        <p:spPr>
          <a:xfrm>
            <a:off x="9573504" y="0"/>
            <a:ext cx="3628146" cy="5143500"/>
          </a:xfrm>
          <a:custGeom>
            <a:avLst/>
            <a:gdLst/>
            <a:ahLst/>
            <a:cxnLst/>
            <a:rect l="l" t="t" r="r" b="b"/>
            <a:pathLst>
              <a:path w="3628146" h="5143500" extrusionOk="0">
                <a:moveTo>
                  <a:pt x="0" y="0"/>
                </a:moveTo>
                <a:lnTo>
                  <a:pt x="3628146" y="0"/>
                </a:lnTo>
                <a:lnTo>
                  <a:pt x="3628146" y="5143500"/>
                </a:lnTo>
                <a:lnTo>
                  <a:pt x="0" y="5143500"/>
                </a:lnTo>
                <a:lnTo>
                  <a:pt x="0" y="0"/>
                </a:lnTo>
                <a:close/>
              </a:path>
            </a:pathLst>
          </a:custGeom>
          <a:blipFill rotWithShape="1">
            <a:blip r:embed="rId6">
              <a:alphaModFix/>
            </a:blip>
            <a:stretch>
              <a:fillRect l="-61338" r="-58089" b="-322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822;p32">
            <a:extLst>
              <a:ext uri="{FF2B5EF4-FFF2-40B4-BE49-F238E27FC236}">
                <a16:creationId xmlns:a16="http://schemas.microsoft.com/office/drawing/2014/main" id="{4C1153F2-D784-FB74-8B8B-68DDF8369F6D}"/>
              </a:ext>
            </a:extLst>
          </p:cNvPr>
          <p:cNvGrpSpPr/>
          <p:nvPr/>
        </p:nvGrpSpPr>
        <p:grpSpPr>
          <a:xfrm>
            <a:off x="16256426" y="8826926"/>
            <a:ext cx="1002874" cy="431374"/>
            <a:chOff x="0" y="0"/>
            <a:chExt cx="1337165" cy="575165"/>
          </a:xfrm>
        </p:grpSpPr>
        <p:sp>
          <p:nvSpPr>
            <p:cNvPr id="8" name="Google Shape;823;p32">
              <a:extLst>
                <a:ext uri="{FF2B5EF4-FFF2-40B4-BE49-F238E27FC236}">
                  <a16:creationId xmlns:a16="http://schemas.microsoft.com/office/drawing/2014/main" id="{76A7A17A-E57F-2213-E202-13F451EEED70}"/>
                </a:ext>
              </a:extLst>
            </p:cNvPr>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824;p32">
              <a:extLst>
                <a:ext uri="{FF2B5EF4-FFF2-40B4-BE49-F238E27FC236}">
                  <a16:creationId xmlns:a16="http://schemas.microsoft.com/office/drawing/2014/main" id="{52546DAF-2FB8-05E5-ADAD-6335380202F7}"/>
                </a:ext>
              </a:extLst>
            </p:cNvPr>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825;p32">
              <a:extLst>
                <a:ext uri="{FF2B5EF4-FFF2-40B4-BE49-F238E27FC236}">
                  <a16:creationId xmlns:a16="http://schemas.microsoft.com/office/drawing/2014/main" id="{0ADFEA00-3590-688F-ADF5-5D766C858D8D}"/>
                </a:ext>
              </a:extLst>
            </p:cNvPr>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826;p32">
              <a:extLst>
                <a:ext uri="{FF2B5EF4-FFF2-40B4-BE49-F238E27FC236}">
                  <a16:creationId xmlns:a16="http://schemas.microsoft.com/office/drawing/2014/main" id="{EE37FC72-31D9-4774-F2C3-37D21577A025}"/>
                </a:ext>
              </a:extLst>
            </p:cNvPr>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829;p32">
            <a:extLst>
              <a:ext uri="{FF2B5EF4-FFF2-40B4-BE49-F238E27FC236}">
                <a16:creationId xmlns:a16="http://schemas.microsoft.com/office/drawing/2014/main" id="{9355B1FE-A09A-7420-CA3F-154E297FD4A9}"/>
              </a:ext>
            </a:extLst>
          </p:cNvPr>
          <p:cNvSpPr txBox="1"/>
          <p:nvPr/>
        </p:nvSpPr>
        <p:spPr>
          <a:xfrm>
            <a:off x="1576236" y="6846570"/>
            <a:ext cx="7720164" cy="8309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292929"/>
                </a:solidFill>
                <a:latin typeface="Montserrat"/>
                <a:ea typeface="Montserrat"/>
                <a:cs typeface="Montserrat"/>
                <a:sym typeface="Montserrat"/>
              </a:rPr>
              <a:t>Methodology is key!</a:t>
            </a:r>
            <a:endParaRPr/>
          </a:p>
          <a:p>
            <a:pPr marL="0" marR="0" lvl="0" indent="0" algn="l" rtl="0">
              <a:spcBef>
                <a:spcPts val="0"/>
              </a:spcBef>
              <a:spcAft>
                <a:spcPts val="0"/>
              </a:spcAft>
              <a:buNone/>
            </a:pPr>
            <a:r>
              <a:rPr lang="en-US" sz="1800">
                <a:solidFill>
                  <a:srgbClr val="292929"/>
                </a:solidFill>
                <a:latin typeface="Montserrat"/>
                <a:ea typeface="Montserrat"/>
                <a:cs typeface="Montserrat"/>
                <a:sym typeface="Montserrat"/>
              </a:rPr>
              <a:t>To build your own concept you need to start with a proper understanding of the Client and the Context.</a:t>
            </a:r>
            <a:endParaRPr/>
          </a:p>
        </p:txBody>
      </p:sp>
      <p:sp>
        <p:nvSpPr>
          <p:cNvPr id="14" name="Google Shape;830;p32">
            <a:extLst>
              <a:ext uri="{FF2B5EF4-FFF2-40B4-BE49-F238E27FC236}">
                <a16:creationId xmlns:a16="http://schemas.microsoft.com/office/drawing/2014/main" id="{9DF02DA1-4F9E-6A59-FD3C-2823A91A052E}"/>
              </a:ext>
            </a:extLst>
          </p:cNvPr>
          <p:cNvSpPr txBox="1"/>
          <p:nvPr/>
        </p:nvSpPr>
        <p:spPr>
          <a:xfrm>
            <a:off x="9573504" y="6821540"/>
            <a:ext cx="7910664" cy="15388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292929"/>
                </a:solidFill>
                <a:latin typeface="Montserrat"/>
                <a:ea typeface="Montserrat"/>
                <a:cs typeface="Montserrat"/>
                <a:sym typeface="Montserrat"/>
              </a:rPr>
              <a:t>Start with a research:</a:t>
            </a:r>
            <a:endParaRPr dirty="0"/>
          </a:p>
          <a:p>
            <a:pPr marL="910951" lvl="4" indent="-182189">
              <a:buClr>
                <a:srgbClr val="0070C0"/>
              </a:buClr>
              <a:buSzPts val="2000"/>
              <a:buFont typeface="Arial"/>
              <a:buChar char="•"/>
            </a:pPr>
            <a:r>
              <a:rPr lang="en-US" sz="2000" b="0" i="0" u="none" strike="noStrike" cap="none" dirty="0">
                <a:solidFill>
                  <a:srgbClr val="0070C0"/>
                </a:solidFill>
                <a:latin typeface="Montserrat"/>
                <a:ea typeface="Montserrat"/>
                <a:cs typeface="Montserrat"/>
                <a:sym typeface="Montserrat"/>
              </a:rPr>
              <a:t>on XXXX </a:t>
            </a:r>
            <a:r>
              <a:rPr lang="en-US" dirty="0">
                <a:solidFill>
                  <a:srgbClr val="0070C0"/>
                </a:solidFill>
                <a:latin typeface="Montserrat"/>
                <a:ea typeface="Montserrat"/>
                <a:cs typeface="Montserrat"/>
                <a:sym typeface="Montserrat"/>
              </a:rPr>
              <a:t>By Admin</a:t>
            </a:r>
            <a:endParaRPr dirty="0"/>
          </a:p>
          <a:p>
            <a:pPr marL="910951" lvl="4" indent="-182189">
              <a:buClr>
                <a:srgbClr val="0070C0"/>
              </a:buClr>
              <a:buSzPts val="2000"/>
              <a:buFont typeface="Arial"/>
              <a:buChar char="•"/>
            </a:pPr>
            <a:r>
              <a:rPr lang="en-US" sz="2000" b="0" i="0" u="none" strike="noStrike" cap="none" dirty="0">
                <a:solidFill>
                  <a:srgbClr val="0070C0"/>
                </a:solidFill>
                <a:latin typeface="Montserrat"/>
                <a:ea typeface="Montserrat"/>
                <a:cs typeface="Montserrat"/>
                <a:sym typeface="Montserrat"/>
              </a:rPr>
              <a:t>on XXXX </a:t>
            </a:r>
            <a:r>
              <a:rPr lang="en-US" dirty="0">
                <a:solidFill>
                  <a:srgbClr val="0070C0"/>
                </a:solidFill>
                <a:latin typeface="Montserrat"/>
                <a:ea typeface="Montserrat"/>
                <a:cs typeface="Montserrat"/>
                <a:sym typeface="Montserrat"/>
              </a:rPr>
              <a:t>By Admin</a:t>
            </a:r>
            <a:endParaRPr dirty="0"/>
          </a:p>
          <a:p>
            <a:pPr marL="910951" lvl="4" indent="-182189">
              <a:buClr>
                <a:srgbClr val="0070C0"/>
              </a:buClr>
              <a:buSzPts val="2000"/>
              <a:buFont typeface="Arial"/>
              <a:buChar char="•"/>
            </a:pPr>
            <a:r>
              <a:rPr lang="en-US" sz="2000" b="0" i="0" u="none" strike="noStrike" cap="none" dirty="0">
                <a:solidFill>
                  <a:srgbClr val="0070C0"/>
                </a:solidFill>
                <a:latin typeface="Montserrat"/>
                <a:ea typeface="Montserrat"/>
                <a:cs typeface="Montserrat"/>
                <a:sym typeface="Montserrat"/>
              </a:rPr>
              <a:t>on XXXX </a:t>
            </a:r>
            <a:r>
              <a:rPr lang="en-US" dirty="0">
                <a:solidFill>
                  <a:srgbClr val="0070C0"/>
                </a:solidFill>
                <a:latin typeface="Montserrat"/>
                <a:ea typeface="Montserrat"/>
                <a:cs typeface="Montserrat"/>
                <a:sym typeface="Montserrat"/>
              </a:rPr>
              <a:t>By Admin</a:t>
            </a:r>
            <a:endParaRPr dirty="0"/>
          </a:p>
          <a:p>
            <a:pPr marL="910951" marR="0" lvl="4" indent="-55189" algn="l" rtl="0">
              <a:spcBef>
                <a:spcPts val="0"/>
              </a:spcBef>
              <a:spcAft>
                <a:spcPts val="0"/>
              </a:spcAft>
              <a:buClr>
                <a:schemeClr val="dk1"/>
              </a:buClr>
              <a:buSzPts val="2000"/>
              <a:buFont typeface="Arial"/>
              <a:buNone/>
            </a:pPr>
            <a:endParaRPr sz="2000" b="0" i="0" u="none" strike="noStrike" cap="none" dirty="0">
              <a:solidFill>
                <a:srgbClr val="FF0000"/>
              </a:solidFill>
              <a:latin typeface="Montserrat"/>
              <a:ea typeface="Montserrat"/>
              <a:cs typeface="Montserrat"/>
              <a:sym typeface="Montserrat"/>
            </a:endParaRPr>
          </a:p>
        </p:txBody>
      </p:sp>
      <p:sp>
        <p:nvSpPr>
          <p:cNvPr id="15" name="Google Shape;831;p32">
            <a:extLst>
              <a:ext uri="{FF2B5EF4-FFF2-40B4-BE49-F238E27FC236}">
                <a16:creationId xmlns:a16="http://schemas.microsoft.com/office/drawing/2014/main" id="{3F5B5F51-275E-D40C-37E6-A93413F2136D}"/>
              </a:ext>
            </a:extLst>
          </p:cNvPr>
          <p:cNvSpPr txBox="1"/>
          <p:nvPr/>
        </p:nvSpPr>
        <p:spPr>
          <a:xfrm>
            <a:off x="1028700" y="9052138"/>
            <a:ext cx="3122254" cy="240665"/>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cxnSp>
        <p:nvCxnSpPr>
          <p:cNvPr id="16" name="Google Shape;832;p32">
            <a:extLst>
              <a:ext uri="{FF2B5EF4-FFF2-40B4-BE49-F238E27FC236}">
                <a16:creationId xmlns:a16="http://schemas.microsoft.com/office/drawing/2014/main" id="{8AF12BFC-A4C1-759E-EE4C-A2F4235FDF70}"/>
              </a:ext>
            </a:extLst>
          </p:cNvPr>
          <p:cNvCxnSpPr/>
          <p:nvPr/>
        </p:nvCxnSpPr>
        <p:spPr>
          <a:xfrm>
            <a:off x="3934288" y="9226128"/>
            <a:ext cx="5639217" cy="0"/>
          </a:xfrm>
          <a:prstGeom prst="straightConnector1">
            <a:avLst/>
          </a:prstGeom>
          <a:noFill/>
          <a:ln w="28575" cap="flat" cmpd="sng">
            <a:solidFill>
              <a:srgbClr val="292929"/>
            </a:solidFill>
            <a:prstDash val="solid"/>
            <a:round/>
            <a:headEnd type="none" w="sm" len="sm"/>
            <a:tailEnd type="none" w="sm" len="sm"/>
          </a:ln>
        </p:spPr>
      </p:cxnSp>
      <p:sp>
        <p:nvSpPr>
          <p:cNvPr id="17" name="Google Shape;833;p32">
            <a:extLst>
              <a:ext uri="{FF2B5EF4-FFF2-40B4-BE49-F238E27FC236}">
                <a16:creationId xmlns:a16="http://schemas.microsoft.com/office/drawing/2014/main" id="{756AB21F-E490-90A3-0978-4438A45CE2AC}"/>
              </a:ext>
            </a:extLst>
          </p:cNvPr>
          <p:cNvSpPr/>
          <p:nvPr/>
        </p:nvSpPr>
        <p:spPr>
          <a:xfrm>
            <a:off x="2651283" y="1634292"/>
            <a:ext cx="1515610" cy="1515610"/>
          </a:xfrm>
          <a:custGeom>
            <a:avLst/>
            <a:gdLst/>
            <a:ahLst/>
            <a:cxnLst/>
            <a:rect l="l" t="t" r="r" b="b"/>
            <a:pathLst>
              <a:path w="1515610" h="1515610" extrusionOk="0">
                <a:moveTo>
                  <a:pt x="0" y="0"/>
                </a:moveTo>
                <a:lnTo>
                  <a:pt x="1515610" y="0"/>
                </a:lnTo>
                <a:lnTo>
                  <a:pt x="1515610" y="1515610"/>
                </a:lnTo>
                <a:lnTo>
                  <a:pt x="0" y="1515610"/>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834;p32">
            <a:extLst>
              <a:ext uri="{FF2B5EF4-FFF2-40B4-BE49-F238E27FC236}">
                <a16:creationId xmlns:a16="http://schemas.microsoft.com/office/drawing/2014/main" id="{2E645298-D927-357A-5A54-8D49DBFD5E07}"/>
              </a:ext>
            </a:extLst>
          </p:cNvPr>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Method.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7" name="Google Shape;839;p33">
            <a:extLst>
              <a:ext uri="{FF2B5EF4-FFF2-40B4-BE49-F238E27FC236}">
                <a16:creationId xmlns:a16="http://schemas.microsoft.com/office/drawing/2014/main" id="{A5D4FA18-6157-D8DA-7AB8-C33ABA7D258C}"/>
              </a:ext>
            </a:extLst>
          </p:cNvPr>
          <p:cNvSpPr/>
          <p:nvPr/>
        </p:nvSpPr>
        <p:spPr>
          <a:xfrm>
            <a:off x="1028698" y="0"/>
            <a:ext cx="7343038" cy="10287000"/>
          </a:xfrm>
          <a:custGeom>
            <a:avLst/>
            <a:gdLst/>
            <a:ahLst/>
            <a:cxnLst/>
            <a:rect l="l" t="t" r="r" b="b"/>
            <a:pathLst>
              <a:path w="10904220" h="13716000" extrusionOk="0">
                <a:moveTo>
                  <a:pt x="0" y="0"/>
                </a:moveTo>
                <a:lnTo>
                  <a:pt x="10904220" y="0"/>
                </a:lnTo>
                <a:lnTo>
                  <a:pt x="10904220" y="13716000"/>
                </a:lnTo>
                <a:lnTo>
                  <a:pt x="0" y="13716000"/>
                </a:lnTo>
                <a:lnTo>
                  <a:pt x="0" y="0"/>
                </a:lnTo>
                <a:close/>
              </a:path>
            </a:pathLst>
          </a:custGeom>
          <a:blipFill rotWithShape="1">
            <a:blip r:embed="rId3">
              <a:alphaModFix/>
            </a:blip>
            <a:stretch>
              <a:fillRect l="-18397" t="-6316" b="-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5" name="Google Shape;845;p33"/>
          <p:cNvSpPr txBox="1"/>
          <p:nvPr/>
        </p:nvSpPr>
        <p:spPr>
          <a:xfrm>
            <a:off x="9239249" y="3305175"/>
            <a:ext cx="12858751" cy="123110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dirty="0">
                <a:solidFill>
                  <a:schemeClr val="dk1"/>
                </a:solidFill>
                <a:latin typeface="Montserrat"/>
                <a:ea typeface="Montserrat"/>
                <a:cs typeface="Montserrat"/>
                <a:sym typeface="Montserrat"/>
              </a:rPr>
              <a:t>Project Title</a:t>
            </a:r>
            <a:endParaRPr dirty="0"/>
          </a:p>
        </p:txBody>
      </p:sp>
      <p:sp>
        <p:nvSpPr>
          <p:cNvPr id="846" name="Google Shape;846;p33"/>
          <p:cNvSpPr txBox="1"/>
          <p:nvPr/>
        </p:nvSpPr>
        <p:spPr>
          <a:xfrm rot="-5400000">
            <a:off x="-638096" y="7381381"/>
            <a:ext cx="3517106" cy="236731"/>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sp>
        <p:nvSpPr>
          <p:cNvPr id="847" name="Google Shape;847;p33"/>
          <p:cNvSpPr txBox="1"/>
          <p:nvPr/>
        </p:nvSpPr>
        <p:spPr>
          <a:xfrm>
            <a:off x="9239250" y="8994140"/>
            <a:ext cx="3686381" cy="264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00">
                <a:solidFill>
                  <a:srgbClr val="292929"/>
                </a:solidFill>
                <a:latin typeface="Impact"/>
                <a:ea typeface="Impact"/>
                <a:cs typeface="Impact"/>
                <a:sym typeface="Impact"/>
              </a:rPr>
              <a:t>www.thelivedesignproject.com</a:t>
            </a:r>
            <a:endParaRPr/>
          </a:p>
        </p:txBody>
      </p:sp>
      <p:sp>
        <p:nvSpPr>
          <p:cNvPr id="848" name="Google Shape;848;p33"/>
          <p:cNvSpPr txBox="1"/>
          <p:nvPr/>
        </p:nvSpPr>
        <p:spPr>
          <a:xfrm>
            <a:off x="16604974" y="971550"/>
            <a:ext cx="1073426"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latin typeface="Montserrat Bold"/>
                <a:ea typeface="Montserrat Bold"/>
                <a:cs typeface="Montserrat Bold"/>
                <a:sym typeface="Montserrat Bold"/>
              </a:rPr>
              <a:t>/NO.</a:t>
            </a:r>
          </a:p>
        </p:txBody>
      </p:sp>
      <p:cxnSp>
        <p:nvCxnSpPr>
          <p:cNvPr id="849" name="Google Shape;849;p33"/>
          <p:cNvCxnSpPr/>
          <p:nvPr/>
        </p:nvCxnSpPr>
        <p:spPr>
          <a:xfrm>
            <a:off x="9239250" y="2004695"/>
            <a:ext cx="2455233" cy="0"/>
          </a:xfrm>
          <a:prstGeom prst="straightConnector1">
            <a:avLst/>
          </a:prstGeom>
          <a:noFill/>
          <a:ln w="28575" cap="flat" cmpd="sng">
            <a:solidFill>
              <a:srgbClr val="292929"/>
            </a:solidFill>
            <a:prstDash val="solid"/>
            <a:round/>
            <a:headEnd type="none" w="sm" len="sm"/>
            <a:tailEnd type="none" w="sm" len="sm"/>
          </a:ln>
        </p:spPr>
      </p:cxnSp>
      <p:sp>
        <p:nvSpPr>
          <p:cNvPr id="854" name="Google Shape;854;p33"/>
          <p:cNvSpPr txBox="1"/>
          <p:nvPr/>
        </p:nvSpPr>
        <p:spPr>
          <a:xfrm>
            <a:off x="9308017" y="5216476"/>
            <a:ext cx="7280544" cy="146405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a:solidFill>
                  <a:srgbClr val="292929"/>
                </a:solidFill>
                <a:latin typeface="Montserrat"/>
                <a:ea typeface="Montserrat"/>
                <a:cs typeface="Montserrat"/>
                <a:sym typeface="Montserrat"/>
              </a:rPr>
              <a:t>Your Name</a:t>
            </a:r>
            <a:endParaRPr/>
          </a:p>
          <a:p>
            <a:pPr marL="0" marR="0" lvl="0" indent="0" algn="l" rtl="0">
              <a:lnSpc>
                <a:spcPct val="140014"/>
              </a:lnSpc>
              <a:spcBef>
                <a:spcPts val="0"/>
              </a:spcBef>
              <a:spcAft>
                <a:spcPts val="0"/>
              </a:spcAft>
              <a:buNone/>
            </a:pPr>
            <a:r>
              <a:rPr lang="en-US" sz="2799">
                <a:solidFill>
                  <a:srgbClr val="292929"/>
                </a:solidFill>
                <a:latin typeface="Montserrat"/>
                <a:ea typeface="Montserrat"/>
                <a:cs typeface="Montserrat"/>
                <a:sym typeface="Montserrat"/>
              </a:rPr>
              <a:t>Date of submission</a:t>
            </a:r>
            <a:endParaRPr/>
          </a:p>
          <a:p>
            <a:pPr marL="0" marR="0" lvl="0" indent="0" algn="l" rtl="0">
              <a:lnSpc>
                <a:spcPct val="140014"/>
              </a:lnSpc>
              <a:spcBef>
                <a:spcPts val="0"/>
              </a:spcBef>
              <a:spcAft>
                <a:spcPts val="0"/>
              </a:spcAft>
              <a:buNone/>
            </a:pPr>
            <a:r>
              <a:rPr lang="en-US" sz="2799">
                <a:solidFill>
                  <a:srgbClr val="292929"/>
                </a:solidFill>
                <a:latin typeface="Montserrat"/>
                <a:ea typeface="Montserrat"/>
                <a:cs typeface="Montserrat"/>
                <a:sym typeface="Montserrat"/>
              </a:rPr>
              <a:t>Submission number ( ex: 1.1 - 1.2 - 2.1...)</a:t>
            </a:r>
            <a:endParaRPr/>
          </a:p>
        </p:txBody>
      </p:sp>
      <p:grpSp>
        <p:nvGrpSpPr>
          <p:cNvPr id="9" name="Google Shape;802;p31">
            <a:extLst>
              <a:ext uri="{FF2B5EF4-FFF2-40B4-BE49-F238E27FC236}">
                <a16:creationId xmlns:a16="http://schemas.microsoft.com/office/drawing/2014/main" id="{7498A72E-7F2D-323C-D363-547AA81E8B7E}"/>
              </a:ext>
            </a:extLst>
          </p:cNvPr>
          <p:cNvGrpSpPr/>
          <p:nvPr/>
        </p:nvGrpSpPr>
        <p:grpSpPr>
          <a:xfrm>
            <a:off x="16256426" y="8826926"/>
            <a:ext cx="1002874" cy="431374"/>
            <a:chOff x="0" y="0"/>
            <a:chExt cx="1337165" cy="575165"/>
          </a:xfrm>
        </p:grpSpPr>
        <p:sp>
          <p:nvSpPr>
            <p:cNvPr id="10" name="Google Shape;803;p31">
              <a:extLst>
                <a:ext uri="{FF2B5EF4-FFF2-40B4-BE49-F238E27FC236}">
                  <a16:creationId xmlns:a16="http://schemas.microsoft.com/office/drawing/2014/main" id="{8BCF05CF-1ED9-18C8-8BA7-6C31E8161695}"/>
                </a:ext>
              </a:extLst>
            </p:cNvPr>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804;p31">
              <a:extLst>
                <a:ext uri="{FF2B5EF4-FFF2-40B4-BE49-F238E27FC236}">
                  <a16:creationId xmlns:a16="http://schemas.microsoft.com/office/drawing/2014/main" id="{AD271B0E-833A-22FF-7300-7950DF219336}"/>
                </a:ext>
              </a:extLst>
            </p:cNvPr>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805;p31">
              <a:extLst>
                <a:ext uri="{FF2B5EF4-FFF2-40B4-BE49-F238E27FC236}">
                  <a16:creationId xmlns:a16="http://schemas.microsoft.com/office/drawing/2014/main" id="{A4C9FFF9-2D21-F78D-173B-8DDD3ECAC174}"/>
                </a:ext>
              </a:extLst>
            </p:cNvPr>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806;p31">
              <a:extLst>
                <a:ext uri="{FF2B5EF4-FFF2-40B4-BE49-F238E27FC236}">
                  <a16:creationId xmlns:a16="http://schemas.microsoft.com/office/drawing/2014/main" id="{372925A0-CA88-2DC4-40C1-EB5060264FFA}"/>
                </a:ext>
              </a:extLst>
            </p:cNvPr>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4"/>
          <p:cNvSpPr/>
          <p:nvPr/>
        </p:nvSpPr>
        <p:spPr>
          <a:xfrm>
            <a:off x="0" y="-30811"/>
            <a:ext cx="6476999" cy="10323638"/>
          </a:xfrm>
          <a:custGeom>
            <a:avLst/>
            <a:gdLst/>
            <a:ahLst/>
            <a:cxnLst/>
            <a:rect l="l" t="t" r="r" b="b"/>
            <a:pathLst>
              <a:path w="19250533" h="13716000" extrusionOk="0">
                <a:moveTo>
                  <a:pt x="0" y="0"/>
                </a:moveTo>
                <a:lnTo>
                  <a:pt x="19250533" y="0"/>
                </a:lnTo>
                <a:lnTo>
                  <a:pt x="19250533" y="13716000"/>
                </a:lnTo>
                <a:lnTo>
                  <a:pt x="0" y="13716000"/>
                </a:lnTo>
                <a:lnTo>
                  <a:pt x="0" y="0"/>
                </a:lnTo>
                <a:close/>
              </a:path>
            </a:pathLst>
          </a:custGeom>
          <a:blipFill rotWithShape="1">
            <a:blip r:embed="rId3">
              <a:alphaModFix/>
            </a:blip>
            <a:stretch>
              <a:fillRect l="-2265" t="-693" r="-1231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34"/>
          <p:cNvSpPr/>
          <p:nvPr/>
        </p:nvSpPr>
        <p:spPr>
          <a:xfrm>
            <a:off x="6519257" y="0"/>
            <a:ext cx="5224259" cy="5524499"/>
          </a:xfrm>
          <a:custGeom>
            <a:avLst/>
            <a:gdLst/>
            <a:ahLst/>
            <a:cxnLst/>
            <a:rect l="l" t="t" r="r" b="b"/>
            <a:pathLst>
              <a:path w="19250533" h="13716000" extrusionOk="0">
                <a:moveTo>
                  <a:pt x="0" y="0"/>
                </a:moveTo>
                <a:lnTo>
                  <a:pt x="19250533" y="0"/>
                </a:lnTo>
                <a:lnTo>
                  <a:pt x="19250533" y="13716000"/>
                </a:lnTo>
                <a:lnTo>
                  <a:pt x="0" y="13716000"/>
                </a:lnTo>
                <a:lnTo>
                  <a:pt x="0" y="0"/>
                </a:lnTo>
                <a:close/>
              </a:path>
            </a:pathLst>
          </a:custGeom>
          <a:blipFill rotWithShape="1">
            <a:blip r:embed="rId3">
              <a:alphaModFix/>
            </a:blip>
            <a:stretch>
              <a:fillRect l="-329031" t="-11674" r="-1260" b="-17800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34"/>
          <p:cNvSpPr/>
          <p:nvPr/>
        </p:nvSpPr>
        <p:spPr>
          <a:xfrm>
            <a:off x="6521825" y="5676900"/>
            <a:ext cx="5224259" cy="4646737"/>
          </a:xfrm>
          <a:custGeom>
            <a:avLst/>
            <a:gdLst/>
            <a:ahLst/>
            <a:cxnLst/>
            <a:rect l="l" t="t" r="r" b="b"/>
            <a:pathLst>
              <a:path w="19250533" h="13716000" extrusionOk="0">
                <a:moveTo>
                  <a:pt x="0" y="0"/>
                </a:moveTo>
                <a:lnTo>
                  <a:pt x="19250533" y="0"/>
                </a:lnTo>
                <a:lnTo>
                  <a:pt x="19250533" y="13716000"/>
                </a:lnTo>
                <a:lnTo>
                  <a:pt x="0" y="13716000"/>
                </a:lnTo>
                <a:lnTo>
                  <a:pt x="0" y="0"/>
                </a:lnTo>
                <a:close/>
              </a:path>
            </a:pathLst>
          </a:custGeom>
          <a:blipFill rotWithShape="1">
            <a:blip r:embed="rId3">
              <a:alphaModFix/>
            </a:blip>
            <a:stretch>
              <a:fillRect l="-110081" t="-66149" r="-617" b="-249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34"/>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p34"/>
          <p:cNvSpPr txBox="1"/>
          <p:nvPr/>
        </p:nvSpPr>
        <p:spPr>
          <a:xfrm>
            <a:off x="962530" y="1016305"/>
            <a:ext cx="1112351"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864" name="Google Shape;864;p34"/>
          <p:cNvSpPr txBox="1"/>
          <p:nvPr/>
        </p:nvSpPr>
        <p:spPr>
          <a:xfrm>
            <a:off x="12325826" y="723900"/>
            <a:ext cx="4475961" cy="12926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000" b="1" dirty="0">
                <a:solidFill>
                  <a:srgbClr val="292929"/>
                </a:solidFill>
                <a:latin typeface="Montserrat"/>
                <a:ea typeface="Montserrat"/>
                <a:cs typeface="Montserrat"/>
                <a:sym typeface="Montserrat"/>
              </a:rPr>
              <a:t>Concept</a:t>
            </a:r>
            <a:endParaRPr dirty="0"/>
          </a:p>
        </p:txBody>
      </p:sp>
      <p:sp>
        <p:nvSpPr>
          <p:cNvPr id="865" name="Google Shape;865;p34"/>
          <p:cNvSpPr txBox="1"/>
          <p:nvPr/>
        </p:nvSpPr>
        <p:spPr>
          <a:xfrm>
            <a:off x="12325827" y="3554062"/>
            <a:ext cx="5200173" cy="19005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292929"/>
                </a:solidFill>
                <a:latin typeface="Montserrat"/>
                <a:ea typeface="Montserrat"/>
                <a:cs typeface="Montserrat"/>
                <a:sym typeface="Montserrat"/>
              </a:rPr>
              <a:t>Explain your concept in short sentences.</a:t>
            </a:r>
            <a:endParaRPr/>
          </a:p>
          <a:p>
            <a:pPr marL="0" marR="0" lvl="0" indent="0" algn="l" rtl="0">
              <a:lnSpc>
                <a:spcPct val="140000"/>
              </a:lnSpc>
              <a:spcBef>
                <a:spcPts val="0"/>
              </a:spcBef>
              <a:spcAft>
                <a:spcPts val="0"/>
              </a:spcAft>
              <a:buNone/>
            </a:pPr>
            <a:r>
              <a:rPr lang="en-US" sz="1800">
                <a:solidFill>
                  <a:srgbClr val="292929"/>
                </a:solidFill>
                <a:latin typeface="Montserrat"/>
                <a:ea typeface="Montserrat"/>
                <a:cs typeface="Montserrat"/>
                <a:sym typeface="Montserrat"/>
              </a:rPr>
              <a:t>This is the story that Client will have to see translated into their project.</a:t>
            </a:r>
            <a:endParaRPr/>
          </a:p>
          <a:p>
            <a:pPr marL="0" marR="0" lvl="0" indent="0" algn="l" rtl="0">
              <a:lnSpc>
                <a:spcPct val="140000"/>
              </a:lnSpc>
              <a:spcBef>
                <a:spcPts val="0"/>
              </a:spcBef>
              <a:spcAft>
                <a:spcPts val="0"/>
              </a:spcAft>
              <a:buNone/>
            </a:pPr>
            <a:endParaRPr sz="180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a:solidFill>
                  <a:srgbClr val="292929"/>
                </a:solidFill>
                <a:latin typeface="Montserrat"/>
                <a:ea typeface="Montserrat"/>
                <a:cs typeface="Montserrat"/>
                <a:sym typeface="Montserrat"/>
              </a:rPr>
              <a:t>It can be a combination of inspiration images and selected furniture &amp; finishes.</a:t>
            </a:r>
            <a:endParaRPr sz="1800">
              <a:solidFill>
                <a:srgbClr val="292929"/>
              </a:solidFill>
              <a:latin typeface="Montserrat"/>
              <a:ea typeface="Montserrat"/>
              <a:cs typeface="Montserrat"/>
              <a:sym typeface="Montserrat"/>
            </a:endParaRPr>
          </a:p>
        </p:txBody>
      </p:sp>
      <p:grpSp>
        <p:nvGrpSpPr>
          <p:cNvPr id="2" name="Google Shape;802;p31">
            <a:extLst>
              <a:ext uri="{FF2B5EF4-FFF2-40B4-BE49-F238E27FC236}">
                <a16:creationId xmlns:a16="http://schemas.microsoft.com/office/drawing/2014/main" id="{AEAFC05C-5DE9-834A-2E63-B3F998DDBC8F}"/>
              </a:ext>
            </a:extLst>
          </p:cNvPr>
          <p:cNvGrpSpPr/>
          <p:nvPr/>
        </p:nvGrpSpPr>
        <p:grpSpPr>
          <a:xfrm>
            <a:off x="16256426" y="8826926"/>
            <a:ext cx="1002874" cy="431374"/>
            <a:chOff x="0" y="0"/>
            <a:chExt cx="1337165" cy="575165"/>
          </a:xfrm>
        </p:grpSpPr>
        <p:sp>
          <p:nvSpPr>
            <p:cNvPr id="3" name="Google Shape;803;p31">
              <a:extLst>
                <a:ext uri="{FF2B5EF4-FFF2-40B4-BE49-F238E27FC236}">
                  <a16:creationId xmlns:a16="http://schemas.microsoft.com/office/drawing/2014/main" id="{25A72B39-7497-7A12-1E1A-9A4A3E64DF89}"/>
                </a:ext>
              </a:extLst>
            </p:cNvPr>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804;p31">
              <a:extLst>
                <a:ext uri="{FF2B5EF4-FFF2-40B4-BE49-F238E27FC236}">
                  <a16:creationId xmlns:a16="http://schemas.microsoft.com/office/drawing/2014/main" id="{1FDC65D6-69D8-DDA2-4B32-4A8482F52592}"/>
                </a:ext>
              </a:extLst>
            </p:cNvPr>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805;p31">
              <a:extLst>
                <a:ext uri="{FF2B5EF4-FFF2-40B4-BE49-F238E27FC236}">
                  <a16:creationId xmlns:a16="http://schemas.microsoft.com/office/drawing/2014/main" id="{0436C823-F36B-270C-D9E9-5A427FA0A8D2}"/>
                </a:ext>
              </a:extLst>
            </p:cNvPr>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806;p31">
              <a:extLst>
                <a:ext uri="{FF2B5EF4-FFF2-40B4-BE49-F238E27FC236}">
                  <a16:creationId xmlns:a16="http://schemas.microsoft.com/office/drawing/2014/main" id="{0C8E1722-233D-7F56-0EBA-1E2E55C119A1}"/>
                </a:ext>
              </a:extLst>
            </p:cNvPr>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35"/>
          <p:cNvSpPr/>
          <p:nvPr/>
        </p:nvSpPr>
        <p:spPr>
          <a:xfrm>
            <a:off x="1028699" y="3661734"/>
            <a:ext cx="7867822" cy="5901366"/>
          </a:xfrm>
          <a:custGeom>
            <a:avLst/>
            <a:gdLst/>
            <a:ahLst/>
            <a:cxnLst/>
            <a:rect l="l" t="t" r="r" b="b"/>
            <a:pathLst>
              <a:path w="7993380" h="5995543" extrusionOk="0">
                <a:moveTo>
                  <a:pt x="0" y="0"/>
                </a:moveTo>
                <a:lnTo>
                  <a:pt x="7993380" y="0"/>
                </a:lnTo>
                <a:lnTo>
                  <a:pt x="7993380" y="5995543"/>
                </a:lnTo>
                <a:lnTo>
                  <a:pt x="0" y="5995543"/>
                </a:lnTo>
                <a:lnTo>
                  <a:pt x="0" y="0"/>
                </a:lnTo>
                <a:close/>
              </a:path>
            </a:pathLst>
          </a:custGeom>
          <a:blipFill rotWithShape="1">
            <a:blip r:embed="rId3">
              <a:alphaModFix/>
            </a:blip>
            <a:stretch>
              <a:fillRect t="-6198" b="-6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76" name="Google Shape;876;p35"/>
          <p:cNvGrpSpPr/>
          <p:nvPr/>
        </p:nvGrpSpPr>
        <p:grpSpPr>
          <a:xfrm>
            <a:off x="1028700" y="8826926"/>
            <a:ext cx="1002874" cy="431374"/>
            <a:chOff x="0" y="0"/>
            <a:chExt cx="1337165" cy="575165"/>
          </a:xfrm>
        </p:grpSpPr>
        <p:sp>
          <p:nvSpPr>
            <p:cNvPr id="877" name="Google Shape;877;p35"/>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8" name="Google Shape;878;p35"/>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879;p35"/>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35"/>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81" name="Google Shape;881;p35"/>
          <p:cNvSpPr txBox="1"/>
          <p:nvPr/>
        </p:nvSpPr>
        <p:spPr>
          <a:xfrm>
            <a:off x="1612679" y="2019300"/>
            <a:ext cx="6318030" cy="932307"/>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rgbClr val="292929"/>
                </a:solidFill>
                <a:latin typeface="Montserrat"/>
                <a:ea typeface="Montserrat"/>
                <a:cs typeface="Montserrat"/>
                <a:sym typeface="Montserrat"/>
              </a:rPr>
              <a:t>Explain your layout if needed</a:t>
            </a:r>
            <a:endParaRPr/>
          </a:p>
          <a:p>
            <a:pPr marL="0" marR="0" lvl="0" indent="0" algn="l" rtl="0">
              <a:lnSpc>
                <a:spcPct val="217722"/>
              </a:lnSpc>
              <a:spcBef>
                <a:spcPts val="0"/>
              </a:spcBef>
              <a:spcAft>
                <a:spcPts val="0"/>
              </a:spcAft>
              <a:buNone/>
            </a:pPr>
            <a:r>
              <a:rPr lang="en-US" sz="1800">
                <a:solidFill>
                  <a:srgbClr val="292929"/>
                </a:solidFill>
                <a:latin typeface="Montserrat"/>
                <a:ea typeface="Montserrat"/>
                <a:cs typeface="Montserrat"/>
                <a:sym typeface="Montserrat"/>
              </a:rPr>
              <a:t>Need to show finishes &amp; </a:t>
            </a:r>
            <a:r>
              <a:rPr lang="en-US" sz="1800" b="1" u="sng">
                <a:solidFill>
                  <a:srgbClr val="292929"/>
                </a:solidFill>
                <a:latin typeface="Montserrat"/>
                <a:ea typeface="Montserrat"/>
                <a:cs typeface="Montserrat"/>
                <a:sym typeface="Montserrat"/>
              </a:rPr>
              <a:t>all sizes</a:t>
            </a:r>
            <a:endParaRPr sz="1800" b="1">
              <a:solidFill>
                <a:srgbClr val="0070C0"/>
              </a:solidFill>
              <a:latin typeface="Montserrat"/>
              <a:ea typeface="Montserrat"/>
              <a:cs typeface="Montserrat"/>
              <a:sym typeface="Montserrat"/>
            </a:endParaRPr>
          </a:p>
        </p:txBody>
      </p:sp>
      <p:sp>
        <p:nvSpPr>
          <p:cNvPr id="882" name="Google Shape;882;p35"/>
          <p:cNvSpPr/>
          <p:nvPr/>
        </p:nvSpPr>
        <p:spPr>
          <a:xfrm>
            <a:off x="9229072" y="-39497"/>
            <a:ext cx="9043750" cy="10321054"/>
          </a:xfrm>
          <a:custGeom>
            <a:avLst/>
            <a:gdLst/>
            <a:ahLst/>
            <a:cxnLst/>
            <a:rect l="l" t="t" r="r" b="b"/>
            <a:pathLst>
              <a:path w="10004552" h="11417554" extrusionOk="0">
                <a:moveTo>
                  <a:pt x="0" y="0"/>
                </a:moveTo>
                <a:lnTo>
                  <a:pt x="10004552" y="0"/>
                </a:lnTo>
                <a:lnTo>
                  <a:pt x="10004552" y="11417554"/>
                </a:lnTo>
                <a:lnTo>
                  <a:pt x="0" y="11417554"/>
                </a:lnTo>
                <a:lnTo>
                  <a:pt x="0" y="0"/>
                </a:lnTo>
                <a:close/>
              </a:path>
            </a:pathLst>
          </a:custGeom>
          <a:blipFill rotWithShape="1">
            <a:blip r:embed="rId5">
              <a:alphaModFix/>
            </a:blip>
            <a:stretch>
              <a:fillRect l="-10" r="-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35"/>
          <p:cNvSpPr/>
          <p:nvPr/>
        </p:nvSpPr>
        <p:spPr>
          <a:xfrm rot="-5400000">
            <a:off x="17105913"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35"/>
          <p:cNvSpPr txBox="1"/>
          <p:nvPr/>
        </p:nvSpPr>
        <p:spPr>
          <a:xfrm>
            <a:off x="16523842" y="987353"/>
            <a:ext cx="1074842"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885" name="Google Shape;885;p35"/>
          <p:cNvSpPr txBox="1"/>
          <p:nvPr/>
        </p:nvSpPr>
        <p:spPr>
          <a:xfrm>
            <a:off x="1576236" y="723900"/>
            <a:ext cx="5815164" cy="107721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000" b="1">
                <a:solidFill>
                  <a:srgbClr val="292929"/>
                </a:solidFill>
                <a:latin typeface="Montserrat"/>
                <a:ea typeface="Montserrat"/>
                <a:cs typeface="Montserrat"/>
                <a:sym typeface="Montserrat"/>
              </a:rPr>
              <a:t>New Layout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36"/>
          <p:cNvSpPr/>
          <p:nvPr/>
        </p:nvSpPr>
        <p:spPr>
          <a:xfrm>
            <a:off x="0" y="1"/>
            <a:ext cx="11743516" cy="10286999"/>
          </a:xfrm>
          <a:custGeom>
            <a:avLst/>
            <a:gdLst/>
            <a:ahLst/>
            <a:cxnLst/>
            <a:rect l="l" t="t" r="r" b="b"/>
            <a:pathLst>
              <a:path w="10904220" h="13716000" extrusionOk="0">
                <a:moveTo>
                  <a:pt x="0" y="0"/>
                </a:moveTo>
                <a:lnTo>
                  <a:pt x="10904220" y="0"/>
                </a:lnTo>
                <a:lnTo>
                  <a:pt x="10904220" y="13716000"/>
                </a:lnTo>
                <a:lnTo>
                  <a:pt x="0" y="13716000"/>
                </a:lnTo>
                <a:lnTo>
                  <a:pt x="0" y="0"/>
                </a:lnTo>
                <a:close/>
              </a:path>
            </a:pathLst>
          </a:custGeom>
          <a:blipFill rotWithShape="1">
            <a:blip r:embed="rId3">
              <a:alphaModFix/>
            </a:blip>
            <a:stretch>
              <a:fillRect l="-999" t="-33709" b="-1133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1" name="Google Shape;891;p36"/>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2" name="Google Shape;892;p36"/>
          <p:cNvSpPr txBox="1"/>
          <p:nvPr/>
        </p:nvSpPr>
        <p:spPr>
          <a:xfrm>
            <a:off x="1018802" y="974101"/>
            <a:ext cx="970567"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893" name="Google Shape;893;p36"/>
          <p:cNvSpPr txBox="1"/>
          <p:nvPr/>
        </p:nvSpPr>
        <p:spPr>
          <a:xfrm>
            <a:off x="12325827" y="723900"/>
            <a:ext cx="3930600" cy="107721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000" b="1">
                <a:solidFill>
                  <a:srgbClr val="292929"/>
                </a:solidFill>
                <a:latin typeface="Montserrat"/>
                <a:ea typeface="Montserrat"/>
                <a:cs typeface="Montserrat"/>
                <a:sym typeface="Montserrat"/>
              </a:rPr>
              <a:t>View 1</a:t>
            </a:r>
            <a:endParaRPr/>
          </a:p>
        </p:txBody>
      </p:sp>
      <p:sp>
        <p:nvSpPr>
          <p:cNvPr id="894" name="Google Shape;894;p36"/>
          <p:cNvSpPr txBox="1"/>
          <p:nvPr/>
        </p:nvSpPr>
        <p:spPr>
          <a:xfrm>
            <a:off x="12325827" y="2227635"/>
            <a:ext cx="5200173" cy="939873"/>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rgbClr val="292929"/>
                </a:solidFill>
                <a:latin typeface="Poppins Light"/>
                <a:ea typeface="Poppins Light"/>
                <a:cs typeface="Poppins Light"/>
                <a:sym typeface="Poppins Light"/>
              </a:rPr>
              <a:t>Add any comment that you think will be relevant for the client’s understanding.</a:t>
            </a:r>
            <a:endParaRPr/>
          </a:p>
        </p:txBody>
      </p:sp>
      <p:sp>
        <p:nvSpPr>
          <p:cNvPr id="900" name="Google Shape;900;p36"/>
          <p:cNvSpPr/>
          <p:nvPr/>
        </p:nvSpPr>
        <p:spPr>
          <a:xfrm>
            <a:off x="12253263" y="4229100"/>
            <a:ext cx="4125182" cy="4047839"/>
          </a:xfrm>
          <a:custGeom>
            <a:avLst/>
            <a:gdLst/>
            <a:ahLst/>
            <a:cxnLst/>
            <a:rect l="l" t="t" r="r" b="b"/>
            <a:pathLst>
              <a:path w="5500243" h="5397119" extrusionOk="0">
                <a:moveTo>
                  <a:pt x="0" y="0"/>
                </a:moveTo>
                <a:lnTo>
                  <a:pt x="5500243" y="0"/>
                </a:lnTo>
                <a:lnTo>
                  <a:pt x="5500243" y="5397119"/>
                </a:lnTo>
                <a:lnTo>
                  <a:pt x="0" y="5397119"/>
                </a:lnTo>
                <a:lnTo>
                  <a:pt x="0" y="0"/>
                </a:lnTo>
                <a:close/>
              </a:path>
            </a:pathLst>
          </a:custGeom>
          <a:blipFill rotWithShape="1">
            <a:blip r:embed="rId4">
              <a:alphaModFix/>
            </a:blip>
            <a:stretch>
              <a:fillRect t="-102" b="-10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36"/>
          <p:cNvSpPr/>
          <p:nvPr/>
        </p:nvSpPr>
        <p:spPr>
          <a:xfrm rot="-8206144">
            <a:off x="12982675" y="7503577"/>
            <a:ext cx="381000" cy="457200"/>
          </a:xfrm>
          <a:prstGeom prst="downArrow">
            <a:avLst>
              <a:gd name="adj1" fmla="val 50000"/>
              <a:gd name="adj2" fmla="val 50000"/>
            </a:avLst>
          </a:prstGeom>
          <a:solidFill>
            <a:srgbClr val="FFC000"/>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 name="Google Shape;802;p31">
            <a:extLst>
              <a:ext uri="{FF2B5EF4-FFF2-40B4-BE49-F238E27FC236}">
                <a16:creationId xmlns:a16="http://schemas.microsoft.com/office/drawing/2014/main" id="{C610967B-4FEF-BE17-8641-42E0CCB54BBE}"/>
              </a:ext>
            </a:extLst>
          </p:cNvPr>
          <p:cNvGrpSpPr/>
          <p:nvPr/>
        </p:nvGrpSpPr>
        <p:grpSpPr>
          <a:xfrm>
            <a:off x="16256426" y="8826926"/>
            <a:ext cx="1002874" cy="431374"/>
            <a:chOff x="0" y="0"/>
            <a:chExt cx="1337165" cy="575165"/>
          </a:xfrm>
        </p:grpSpPr>
        <p:sp>
          <p:nvSpPr>
            <p:cNvPr id="3" name="Google Shape;803;p31">
              <a:extLst>
                <a:ext uri="{FF2B5EF4-FFF2-40B4-BE49-F238E27FC236}">
                  <a16:creationId xmlns:a16="http://schemas.microsoft.com/office/drawing/2014/main" id="{05903D53-7CD5-FFCE-91C0-52A9FF737C0F}"/>
                </a:ext>
              </a:extLst>
            </p:cNvPr>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804;p31">
              <a:extLst>
                <a:ext uri="{FF2B5EF4-FFF2-40B4-BE49-F238E27FC236}">
                  <a16:creationId xmlns:a16="http://schemas.microsoft.com/office/drawing/2014/main" id="{68681202-DEC5-C50E-5065-440F05C0FF95}"/>
                </a:ext>
              </a:extLst>
            </p:cNvPr>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805;p31">
              <a:extLst>
                <a:ext uri="{FF2B5EF4-FFF2-40B4-BE49-F238E27FC236}">
                  <a16:creationId xmlns:a16="http://schemas.microsoft.com/office/drawing/2014/main" id="{80007F88-57B8-563E-C933-1C1DCF014ED8}"/>
                </a:ext>
              </a:extLst>
            </p:cNvPr>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806;p31">
              <a:extLst>
                <a:ext uri="{FF2B5EF4-FFF2-40B4-BE49-F238E27FC236}">
                  <a16:creationId xmlns:a16="http://schemas.microsoft.com/office/drawing/2014/main" id="{91C79188-0A73-93AB-E1BB-AE8629A15F9D}"/>
                </a:ext>
              </a:extLst>
            </p:cNvPr>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37"/>
          <p:cNvSpPr/>
          <p:nvPr/>
        </p:nvSpPr>
        <p:spPr>
          <a:xfrm>
            <a:off x="-76200" y="1"/>
            <a:ext cx="11819716" cy="10287000"/>
          </a:xfrm>
          <a:custGeom>
            <a:avLst/>
            <a:gdLst/>
            <a:ahLst/>
            <a:cxnLst/>
            <a:rect l="l" t="t" r="r" b="b"/>
            <a:pathLst>
              <a:path w="10784205" h="13716000" extrusionOk="0">
                <a:moveTo>
                  <a:pt x="0" y="0"/>
                </a:moveTo>
                <a:lnTo>
                  <a:pt x="10784205" y="0"/>
                </a:lnTo>
                <a:lnTo>
                  <a:pt x="10784205" y="13716000"/>
                </a:lnTo>
                <a:lnTo>
                  <a:pt x="0" y="13716000"/>
                </a:lnTo>
                <a:lnTo>
                  <a:pt x="0" y="0"/>
                </a:lnTo>
                <a:close/>
              </a:path>
            </a:pathLst>
          </a:custGeom>
          <a:blipFill rotWithShape="1">
            <a:blip r:embed="rId3">
              <a:alphaModFix/>
            </a:blip>
            <a:stretch>
              <a:fillRect l="641" t="-24813" r="1" b="-203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37"/>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37"/>
          <p:cNvSpPr txBox="1"/>
          <p:nvPr/>
        </p:nvSpPr>
        <p:spPr>
          <a:xfrm>
            <a:off x="984738" y="988169"/>
            <a:ext cx="1004631"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909" name="Google Shape;909;p37"/>
          <p:cNvSpPr txBox="1"/>
          <p:nvPr/>
        </p:nvSpPr>
        <p:spPr>
          <a:xfrm>
            <a:off x="12325827" y="723900"/>
            <a:ext cx="3930600" cy="107721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000" b="1">
                <a:solidFill>
                  <a:srgbClr val="292929"/>
                </a:solidFill>
                <a:latin typeface="Montserrat"/>
                <a:ea typeface="Montserrat"/>
                <a:cs typeface="Montserrat"/>
                <a:sym typeface="Montserrat"/>
              </a:rPr>
              <a:t>View 2</a:t>
            </a:r>
            <a:endParaRPr/>
          </a:p>
        </p:txBody>
      </p:sp>
      <p:sp>
        <p:nvSpPr>
          <p:cNvPr id="910" name="Google Shape;910;p37"/>
          <p:cNvSpPr txBox="1"/>
          <p:nvPr/>
        </p:nvSpPr>
        <p:spPr>
          <a:xfrm>
            <a:off x="12325827" y="2227635"/>
            <a:ext cx="5733573" cy="939873"/>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rgbClr val="292929"/>
                </a:solidFill>
                <a:latin typeface="Poppins Light"/>
                <a:ea typeface="Poppins Light"/>
                <a:cs typeface="Poppins Light"/>
                <a:sym typeface="Poppins Light"/>
              </a:rPr>
              <a:t>The more views the better!</a:t>
            </a:r>
            <a:endParaRPr/>
          </a:p>
          <a:p>
            <a:pPr marL="0" marR="0" lvl="0" indent="0" algn="l" rtl="0">
              <a:lnSpc>
                <a:spcPct val="217722"/>
              </a:lnSpc>
              <a:spcBef>
                <a:spcPts val="0"/>
              </a:spcBef>
              <a:spcAft>
                <a:spcPts val="0"/>
              </a:spcAft>
              <a:buNone/>
            </a:pPr>
            <a:r>
              <a:rPr lang="en-US" sz="1800" b="1">
                <a:solidFill>
                  <a:srgbClr val="292929"/>
                </a:solidFill>
                <a:latin typeface="Poppins Light"/>
                <a:ea typeface="Poppins Light"/>
                <a:cs typeface="Poppins Light"/>
                <a:sym typeface="Poppins Light"/>
              </a:rPr>
              <a:t>3D renders for Client’s submission is compulsory</a:t>
            </a:r>
            <a:r>
              <a:rPr lang="en-US" sz="1800">
                <a:solidFill>
                  <a:srgbClr val="292929"/>
                </a:solidFill>
                <a:latin typeface="Poppins Light"/>
                <a:ea typeface="Poppins Light"/>
                <a:cs typeface="Poppins Light"/>
                <a:sym typeface="Poppins Light"/>
              </a:rPr>
              <a:t>.</a:t>
            </a:r>
            <a:endParaRPr/>
          </a:p>
        </p:txBody>
      </p:sp>
      <p:sp>
        <p:nvSpPr>
          <p:cNvPr id="916" name="Google Shape;916;p37"/>
          <p:cNvSpPr/>
          <p:nvPr/>
        </p:nvSpPr>
        <p:spPr>
          <a:xfrm>
            <a:off x="12253263" y="4229100"/>
            <a:ext cx="4125182" cy="4047839"/>
          </a:xfrm>
          <a:custGeom>
            <a:avLst/>
            <a:gdLst/>
            <a:ahLst/>
            <a:cxnLst/>
            <a:rect l="l" t="t" r="r" b="b"/>
            <a:pathLst>
              <a:path w="5500243" h="5397119" extrusionOk="0">
                <a:moveTo>
                  <a:pt x="0" y="0"/>
                </a:moveTo>
                <a:lnTo>
                  <a:pt x="5500243" y="0"/>
                </a:lnTo>
                <a:lnTo>
                  <a:pt x="5500243" y="5397119"/>
                </a:lnTo>
                <a:lnTo>
                  <a:pt x="0" y="5397119"/>
                </a:lnTo>
                <a:lnTo>
                  <a:pt x="0" y="0"/>
                </a:lnTo>
                <a:close/>
              </a:path>
            </a:pathLst>
          </a:custGeom>
          <a:blipFill rotWithShape="1">
            <a:blip r:embed="rId4">
              <a:alphaModFix/>
            </a:blip>
            <a:stretch>
              <a:fillRect t="-102" b="-10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7" name="Google Shape;917;p37"/>
          <p:cNvSpPr/>
          <p:nvPr/>
        </p:nvSpPr>
        <p:spPr>
          <a:xfrm rot="8534085">
            <a:off x="14125354" y="5821883"/>
            <a:ext cx="381000" cy="457200"/>
          </a:xfrm>
          <a:prstGeom prst="downArrow">
            <a:avLst>
              <a:gd name="adj1" fmla="val 50000"/>
              <a:gd name="adj2" fmla="val 50000"/>
            </a:avLst>
          </a:prstGeom>
          <a:solidFill>
            <a:srgbClr val="FFC000"/>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 name="Google Shape;802;p31">
            <a:extLst>
              <a:ext uri="{FF2B5EF4-FFF2-40B4-BE49-F238E27FC236}">
                <a16:creationId xmlns:a16="http://schemas.microsoft.com/office/drawing/2014/main" id="{A4C8DFF6-EE39-F860-528A-BCAD3176671D}"/>
              </a:ext>
            </a:extLst>
          </p:cNvPr>
          <p:cNvGrpSpPr/>
          <p:nvPr/>
        </p:nvGrpSpPr>
        <p:grpSpPr>
          <a:xfrm>
            <a:off x="16256426" y="8826926"/>
            <a:ext cx="1002874" cy="431374"/>
            <a:chOff x="0" y="0"/>
            <a:chExt cx="1337165" cy="575165"/>
          </a:xfrm>
        </p:grpSpPr>
        <p:sp>
          <p:nvSpPr>
            <p:cNvPr id="3" name="Google Shape;803;p31">
              <a:extLst>
                <a:ext uri="{FF2B5EF4-FFF2-40B4-BE49-F238E27FC236}">
                  <a16:creationId xmlns:a16="http://schemas.microsoft.com/office/drawing/2014/main" id="{79A521F3-D2DA-00F0-4403-584D689B62E1}"/>
                </a:ext>
              </a:extLst>
            </p:cNvPr>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804;p31">
              <a:extLst>
                <a:ext uri="{FF2B5EF4-FFF2-40B4-BE49-F238E27FC236}">
                  <a16:creationId xmlns:a16="http://schemas.microsoft.com/office/drawing/2014/main" id="{C6959588-5B8E-7D04-A1C2-BF7DF7EC9D50}"/>
                </a:ext>
              </a:extLst>
            </p:cNvPr>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805;p31">
              <a:extLst>
                <a:ext uri="{FF2B5EF4-FFF2-40B4-BE49-F238E27FC236}">
                  <a16:creationId xmlns:a16="http://schemas.microsoft.com/office/drawing/2014/main" id="{BEC9E65B-B944-8969-A2C4-59BA333F9380}"/>
                </a:ext>
              </a:extLst>
            </p:cNvPr>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806;p31">
              <a:extLst>
                <a:ext uri="{FF2B5EF4-FFF2-40B4-BE49-F238E27FC236}">
                  <a16:creationId xmlns:a16="http://schemas.microsoft.com/office/drawing/2014/main" id="{CE72E444-6E73-16A5-42EF-BF93E1EF30CE}"/>
                </a:ext>
              </a:extLst>
            </p:cNvPr>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38"/>
          <p:cNvSpPr/>
          <p:nvPr/>
        </p:nvSpPr>
        <p:spPr>
          <a:xfrm>
            <a:off x="1028700" y="0"/>
            <a:ext cx="17259300" cy="5143500"/>
          </a:xfrm>
          <a:custGeom>
            <a:avLst/>
            <a:gdLst/>
            <a:ahLst/>
            <a:cxnLst/>
            <a:rect l="l" t="t" r="r" b="b"/>
            <a:pathLst>
              <a:path w="17259300" h="5143500" extrusionOk="0">
                <a:moveTo>
                  <a:pt x="0" y="0"/>
                </a:moveTo>
                <a:lnTo>
                  <a:pt x="17259300" y="0"/>
                </a:lnTo>
                <a:lnTo>
                  <a:pt x="17259300" y="5143500"/>
                </a:lnTo>
                <a:lnTo>
                  <a:pt x="0" y="5143500"/>
                </a:lnTo>
                <a:lnTo>
                  <a:pt x="0" y="0"/>
                </a:lnTo>
                <a:close/>
              </a:path>
            </a:pathLst>
          </a:custGeom>
          <a:blipFill rotWithShape="1">
            <a:blip r:embed="rId3">
              <a:alphaModFix/>
            </a:blip>
            <a:stretch>
              <a:fillRect l="-5959" t="-52822" b="-1621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23" name="Google Shape;923;p38"/>
          <p:cNvGrpSpPr/>
          <p:nvPr/>
        </p:nvGrpSpPr>
        <p:grpSpPr>
          <a:xfrm>
            <a:off x="10123705" y="1025514"/>
            <a:ext cx="5940414" cy="8232787"/>
            <a:chOff x="0" y="-2540"/>
            <a:chExt cx="4735830" cy="6563361"/>
          </a:xfrm>
        </p:grpSpPr>
        <p:sp>
          <p:nvSpPr>
            <p:cNvPr id="924" name="Google Shape;924;p38"/>
            <p:cNvSpPr/>
            <p:nvPr/>
          </p:nvSpPr>
          <p:spPr>
            <a:xfrm>
              <a:off x="36830" y="50800"/>
              <a:ext cx="4645660" cy="6473190"/>
            </a:xfrm>
            <a:custGeom>
              <a:avLst/>
              <a:gdLst/>
              <a:ahLst/>
              <a:cxnLst/>
              <a:rect l="l" t="t" r="r" b="b"/>
              <a:pathLst>
                <a:path w="4645660" h="6473190" extrusionOk="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p38"/>
            <p:cNvSpPr/>
            <p:nvPr/>
          </p:nvSpPr>
          <p:spPr>
            <a:xfrm>
              <a:off x="0" y="16511"/>
              <a:ext cx="4716780" cy="6544310"/>
            </a:xfrm>
            <a:custGeom>
              <a:avLst/>
              <a:gdLst/>
              <a:ahLst/>
              <a:cxnLst/>
              <a:rect l="l" t="t" r="r" b="b"/>
              <a:pathLst>
                <a:path w="4716780" h="6544310" extrusionOk="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38"/>
            <p:cNvSpPr/>
            <p:nvPr/>
          </p:nvSpPr>
          <p:spPr>
            <a:xfrm>
              <a:off x="256540" y="265430"/>
              <a:ext cx="4207510" cy="6043930"/>
            </a:xfrm>
            <a:custGeom>
              <a:avLst/>
              <a:gdLst/>
              <a:ahLst/>
              <a:cxnLst/>
              <a:rect l="l" t="t" r="r" b="b"/>
              <a:pathLst>
                <a:path w="4207510" h="6043930" extrusionOk="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rotWithShape="1">
              <a:blip r:embed="rId4">
                <a:alphaModFix/>
              </a:blip>
              <a:stretch>
                <a:fillRect l="-14596" r="-185937" b="-73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38"/>
            <p:cNvSpPr/>
            <p:nvPr/>
          </p:nvSpPr>
          <p:spPr>
            <a:xfrm>
              <a:off x="1951378" y="120589"/>
              <a:ext cx="79963" cy="76322"/>
            </a:xfrm>
            <a:custGeom>
              <a:avLst/>
              <a:gdLst/>
              <a:ahLst/>
              <a:cxnLst/>
              <a:rect l="l" t="t" r="r" b="b"/>
              <a:pathLst>
                <a:path w="79963" h="76322" extrusionOk="0">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p38"/>
            <p:cNvSpPr/>
            <p:nvPr/>
          </p:nvSpPr>
          <p:spPr>
            <a:xfrm>
              <a:off x="2119473" y="104052"/>
              <a:ext cx="114614" cy="109395"/>
            </a:xfrm>
            <a:custGeom>
              <a:avLst/>
              <a:gdLst/>
              <a:ahLst/>
              <a:cxnLst/>
              <a:rect l="l" t="t" r="r" b="b"/>
              <a:pathLst>
                <a:path w="114614" h="109395" extrusionOk="0">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38"/>
            <p:cNvSpPr/>
            <p:nvPr/>
          </p:nvSpPr>
          <p:spPr>
            <a:xfrm>
              <a:off x="2328944" y="128221"/>
              <a:ext cx="63971" cy="61058"/>
            </a:xfrm>
            <a:custGeom>
              <a:avLst/>
              <a:gdLst/>
              <a:ahLst/>
              <a:cxnLst/>
              <a:rect l="l" t="t" r="r" b="b"/>
              <a:pathLst>
                <a:path w="63971" h="61058" extrusionOk="0">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38"/>
            <p:cNvSpPr/>
            <p:nvPr/>
          </p:nvSpPr>
          <p:spPr>
            <a:xfrm>
              <a:off x="2346270" y="144758"/>
              <a:ext cx="29320" cy="27985"/>
            </a:xfrm>
            <a:custGeom>
              <a:avLst/>
              <a:gdLst/>
              <a:ahLst/>
              <a:cxnLst/>
              <a:rect l="l" t="t" r="r" b="b"/>
              <a:pathLst>
                <a:path w="29320" h="27985" extrusionOk="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38"/>
            <p:cNvSpPr/>
            <p:nvPr/>
          </p:nvSpPr>
          <p:spPr>
            <a:xfrm>
              <a:off x="2344044" y="144768"/>
              <a:ext cx="15993" cy="15264"/>
            </a:xfrm>
            <a:custGeom>
              <a:avLst/>
              <a:gdLst/>
              <a:ahLst/>
              <a:cxnLst/>
              <a:rect l="l" t="t" r="r" b="b"/>
              <a:pathLst>
                <a:path w="15993" h="15264" extrusionOk="0">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p38"/>
            <p:cNvSpPr/>
            <p:nvPr/>
          </p:nvSpPr>
          <p:spPr>
            <a:xfrm>
              <a:off x="4716780" y="534670"/>
              <a:ext cx="19050" cy="278130"/>
            </a:xfrm>
            <a:custGeom>
              <a:avLst/>
              <a:gdLst/>
              <a:ahLst/>
              <a:cxnLst/>
              <a:rect l="l" t="t" r="r" b="b"/>
              <a:pathLst>
                <a:path w="19050" h="278130" extrusionOk="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3" name="Google Shape;933;p38"/>
            <p:cNvSpPr/>
            <p:nvPr/>
          </p:nvSpPr>
          <p:spPr>
            <a:xfrm>
              <a:off x="4716780" y="861060"/>
              <a:ext cx="19050" cy="278130"/>
            </a:xfrm>
            <a:custGeom>
              <a:avLst/>
              <a:gdLst/>
              <a:ahLst/>
              <a:cxnLst/>
              <a:rect l="l" t="t" r="r" b="b"/>
              <a:pathLst>
                <a:path w="19050" h="278130" extrusionOk="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4" name="Google Shape;934;p38"/>
            <p:cNvSpPr/>
            <p:nvPr/>
          </p:nvSpPr>
          <p:spPr>
            <a:xfrm>
              <a:off x="4064000" y="-2540"/>
              <a:ext cx="320040" cy="19050"/>
            </a:xfrm>
            <a:custGeom>
              <a:avLst/>
              <a:gdLst/>
              <a:ahLst/>
              <a:cxnLst/>
              <a:rect l="l" t="t" r="r" b="b"/>
              <a:pathLst>
                <a:path w="320040" h="19050" extrusionOk="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35" name="Google Shape;935;p38"/>
          <p:cNvGrpSpPr/>
          <p:nvPr/>
        </p:nvGrpSpPr>
        <p:grpSpPr>
          <a:xfrm>
            <a:off x="16825174" y="8185154"/>
            <a:ext cx="434126" cy="1069549"/>
            <a:chOff x="0" y="0"/>
            <a:chExt cx="578835" cy="1426065"/>
          </a:xfrm>
        </p:grpSpPr>
        <p:sp>
          <p:nvSpPr>
            <p:cNvPr id="936" name="Google Shape;936;p38"/>
            <p:cNvSpPr/>
            <p:nvPr/>
          </p:nvSpPr>
          <p:spPr>
            <a:xfrm>
              <a:off x="3670" y="85090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38"/>
            <p:cNvSpPr/>
            <p:nvPr/>
          </p:nvSpPr>
          <p:spPr>
            <a:xfrm flipH="1">
              <a:off x="201214" y="9969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38"/>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9" name="Google Shape;939;p38"/>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40" name="Google Shape;940;p38"/>
          <p:cNvSpPr/>
          <p:nvPr/>
        </p:nvSpPr>
        <p:spPr>
          <a:xfrm rot="-5400000">
            <a:off x="17105913"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38"/>
          <p:cNvSpPr txBox="1"/>
          <p:nvPr/>
        </p:nvSpPr>
        <p:spPr>
          <a:xfrm>
            <a:off x="16509774" y="988169"/>
            <a:ext cx="891962"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942" name="Google Shape;942;p38"/>
          <p:cNvSpPr txBox="1"/>
          <p:nvPr/>
        </p:nvSpPr>
        <p:spPr>
          <a:xfrm>
            <a:off x="1028700" y="5640515"/>
            <a:ext cx="8468303" cy="1525802"/>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1" dirty="0">
                <a:solidFill>
                  <a:srgbClr val="292929"/>
                </a:solidFill>
                <a:latin typeface="Montserrat"/>
                <a:ea typeface="Montserrat"/>
                <a:cs typeface="Montserrat"/>
                <a:sym typeface="Montserrat"/>
              </a:rPr>
              <a:t>Only the Winner will work on Phase 3.</a:t>
            </a:r>
            <a:endParaRPr/>
          </a:p>
        </p:txBody>
      </p:sp>
      <p:sp>
        <p:nvSpPr>
          <p:cNvPr id="943" name="Google Shape;943;p38"/>
          <p:cNvSpPr txBox="1"/>
          <p:nvPr/>
        </p:nvSpPr>
        <p:spPr>
          <a:xfrm>
            <a:off x="1028700" y="7378875"/>
            <a:ext cx="7720164" cy="15799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292929"/>
                </a:solidFill>
                <a:latin typeface="Montserrat"/>
                <a:ea typeface="Montserrat"/>
                <a:cs typeface="Montserrat"/>
                <a:sym typeface="Montserrat"/>
              </a:rPr>
              <a:t>You do not need to prepare FF&amp;E list in an Excel format on the versions of phases 1&amp;2.</a:t>
            </a:r>
            <a:endParaRPr/>
          </a:p>
          <a:p>
            <a:pPr marL="0" marR="0" lvl="0" indent="0" algn="l" rtl="0">
              <a:lnSpc>
                <a:spcPct val="140000"/>
              </a:lnSpc>
              <a:spcBef>
                <a:spcPts val="0"/>
              </a:spcBef>
              <a:spcAft>
                <a:spcPts val="0"/>
              </a:spcAft>
              <a:buNone/>
            </a:pPr>
            <a:r>
              <a:rPr lang="en-US" sz="1800">
                <a:solidFill>
                  <a:srgbClr val="292929"/>
                </a:solidFill>
                <a:latin typeface="Montserrat"/>
                <a:ea typeface="Montserrat"/>
                <a:cs typeface="Montserrat"/>
                <a:sym typeface="Montserrat"/>
              </a:rPr>
              <a:t>Yet it is highly recommended to show selected FF&amp;E to the Client as early as possible. The more detail you give, the better they can comment. The more chances you get to win.</a:t>
            </a:r>
            <a:endParaRPr sz="1800">
              <a:solidFill>
                <a:srgbClr val="292929"/>
              </a:solidFill>
              <a:latin typeface="Montserrat"/>
              <a:ea typeface="Montserrat"/>
              <a:cs typeface="Montserrat"/>
              <a:sym typeface="Montserrat"/>
            </a:endParaRPr>
          </a:p>
        </p:txBody>
      </p:sp>
      <p:sp>
        <p:nvSpPr>
          <p:cNvPr id="944" name="Google Shape;944;p38"/>
          <p:cNvSpPr/>
          <p:nvPr/>
        </p:nvSpPr>
        <p:spPr>
          <a:xfrm>
            <a:off x="10462499" y="1399744"/>
            <a:ext cx="5234701" cy="7525612"/>
          </a:xfrm>
          <a:custGeom>
            <a:avLst/>
            <a:gdLst/>
            <a:ahLst/>
            <a:cxnLst/>
            <a:rect l="l" t="t" r="r" b="b"/>
            <a:pathLst>
              <a:path w="12056110" h="13716000" extrusionOk="0">
                <a:moveTo>
                  <a:pt x="0" y="0"/>
                </a:moveTo>
                <a:lnTo>
                  <a:pt x="12056110" y="0"/>
                </a:lnTo>
                <a:lnTo>
                  <a:pt x="12056110" y="13716000"/>
                </a:lnTo>
                <a:lnTo>
                  <a:pt x="0" y="13716000"/>
                </a:lnTo>
                <a:lnTo>
                  <a:pt x="0" y="0"/>
                </a:lnTo>
                <a:close/>
              </a:path>
            </a:pathLst>
          </a:custGeom>
          <a:blipFill rotWithShape="1">
            <a:blip r:embed="rId6">
              <a:alphaModFix/>
            </a:blip>
            <a:stretch>
              <a:fillRect l="-11974" r="-119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9"/>
          <p:cNvSpPr/>
          <p:nvPr/>
        </p:nvSpPr>
        <p:spPr>
          <a:xfrm>
            <a:off x="3200400" y="-12081"/>
            <a:ext cx="15111761" cy="10183083"/>
          </a:xfrm>
          <a:custGeom>
            <a:avLst/>
            <a:gdLst/>
            <a:ahLst/>
            <a:cxnLst/>
            <a:rect l="l" t="t" r="r" b="b"/>
            <a:pathLst>
              <a:path w="20123023" h="10954131" extrusionOk="0">
                <a:moveTo>
                  <a:pt x="0" y="0"/>
                </a:moveTo>
                <a:lnTo>
                  <a:pt x="20123023" y="0"/>
                </a:lnTo>
                <a:lnTo>
                  <a:pt x="20123023" y="10954131"/>
                </a:lnTo>
                <a:lnTo>
                  <a:pt x="0" y="10954131"/>
                </a:lnTo>
                <a:lnTo>
                  <a:pt x="0" y="0"/>
                </a:lnTo>
                <a:close/>
              </a:path>
            </a:pathLst>
          </a:custGeom>
          <a:blipFill rotWithShape="1">
            <a:blip r:embed="rId3">
              <a:alphaModFix/>
            </a:blip>
            <a:stretch>
              <a:fillRect l="-6881" t="-14950" r="-16904" b="-1495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0" name="Google Shape;950;p39"/>
          <p:cNvSpPr/>
          <p:nvPr/>
        </p:nvSpPr>
        <p:spPr>
          <a:xfrm>
            <a:off x="1028700" y="1999336"/>
            <a:ext cx="3144164" cy="314416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1" name="Google Shape;951;p39"/>
          <p:cNvSpPr txBox="1"/>
          <p:nvPr/>
        </p:nvSpPr>
        <p:spPr>
          <a:xfrm>
            <a:off x="1576236" y="2644318"/>
            <a:ext cx="4716104" cy="169533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FF&amp;E</a:t>
            </a:r>
            <a:endParaRPr/>
          </a:p>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Layout.</a:t>
            </a:r>
            <a:endParaRPr/>
          </a:p>
        </p:txBody>
      </p:sp>
      <p:grpSp>
        <p:nvGrpSpPr>
          <p:cNvPr id="952" name="Google Shape;952;p39"/>
          <p:cNvGrpSpPr/>
          <p:nvPr/>
        </p:nvGrpSpPr>
        <p:grpSpPr>
          <a:xfrm>
            <a:off x="1028700" y="8826926"/>
            <a:ext cx="1002874" cy="431374"/>
            <a:chOff x="0" y="0"/>
            <a:chExt cx="1337165" cy="575165"/>
          </a:xfrm>
        </p:grpSpPr>
        <p:sp>
          <p:nvSpPr>
            <p:cNvPr id="953" name="Google Shape;953;p39"/>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39"/>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39"/>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39"/>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57" name="Google Shape;957;p39"/>
          <p:cNvSpPr txBox="1"/>
          <p:nvPr/>
        </p:nvSpPr>
        <p:spPr>
          <a:xfrm>
            <a:off x="1061006" y="971550"/>
            <a:ext cx="1403898"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latin typeface="Montserrat Bold"/>
                <a:ea typeface="Montserrat Bold"/>
                <a:cs typeface="Montserrat Bold"/>
                <a:sym typeface="Montserrat Bold"/>
              </a:rPr>
              <a:t>/NO.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0"/>
          <p:cNvSpPr/>
          <p:nvPr/>
        </p:nvSpPr>
        <p:spPr>
          <a:xfrm>
            <a:off x="4172864" y="4646"/>
            <a:ext cx="14115136" cy="9024431"/>
          </a:xfrm>
          <a:custGeom>
            <a:avLst/>
            <a:gdLst/>
            <a:ahLst/>
            <a:cxnLst/>
            <a:rect l="l" t="t" r="r" b="b"/>
            <a:pathLst>
              <a:path w="17665446" h="11193526" extrusionOk="0">
                <a:moveTo>
                  <a:pt x="0" y="0"/>
                </a:moveTo>
                <a:lnTo>
                  <a:pt x="17665446" y="0"/>
                </a:lnTo>
                <a:lnTo>
                  <a:pt x="17665446" y="11193526"/>
                </a:lnTo>
                <a:lnTo>
                  <a:pt x="0" y="11193526"/>
                </a:lnTo>
                <a:lnTo>
                  <a:pt x="0" y="0"/>
                </a:lnTo>
                <a:close/>
              </a:path>
            </a:pathLst>
          </a:custGeom>
          <a:blipFill rotWithShape="1">
            <a:blip r:embed="rId3">
              <a:alphaModFix/>
            </a:blip>
            <a:stretch>
              <a:fillRect l="-526" r="-14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3" name="Google Shape;963;p40"/>
          <p:cNvSpPr/>
          <p:nvPr/>
        </p:nvSpPr>
        <p:spPr>
          <a:xfrm>
            <a:off x="1028700" y="1999336"/>
            <a:ext cx="3144164" cy="314416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4" name="Google Shape;964;p40"/>
          <p:cNvSpPr txBox="1"/>
          <p:nvPr/>
        </p:nvSpPr>
        <p:spPr>
          <a:xfrm>
            <a:off x="1576236" y="2644318"/>
            <a:ext cx="4716104" cy="169533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FF&amp;E</a:t>
            </a:r>
            <a:endParaRPr/>
          </a:p>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List.</a:t>
            </a:r>
            <a:endParaRPr/>
          </a:p>
        </p:txBody>
      </p:sp>
      <p:grpSp>
        <p:nvGrpSpPr>
          <p:cNvPr id="965" name="Google Shape;965;p40"/>
          <p:cNvGrpSpPr/>
          <p:nvPr/>
        </p:nvGrpSpPr>
        <p:grpSpPr>
          <a:xfrm>
            <a:off x="1028700" y="8826926"/>
            <a:ext cx="1002874" cy="431374"/>
            <a:chOff x="0" y="0"/>
            <a:chExt cx="1337165" cy="575165"/>
          </a:xfrm>
        </p:grpSpPr>
        <p:sp>
          <p:nvSpPr>
            <p:cNvPr id="966" name="Google Shape;966;p40"/>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7" name="Google Shape;967;p40"/>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8" name="Google Shape;968;p40"/>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9" name="Google Shape;969;p40"/>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70" name="Google Shape;970;p40"/>
          <p:cNvSpPr txBox="1"/>
          <p:nvPr/>
        </p:nvSpPr>
        <p:spPr>
          <a:xfrm>
            <a:off x="1051216" y="971550"/>
            <a:ext cx="1072594"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latin typeface="Montserrat Bold"/>
                <a:ea typeface="Montserrat Bold"/>
                <a:cs typeface="Montserrat Bold"/>
                <a:sym typeface="Montserrat Bold"/>
              </a:rPr>
              <a:t>/NO.</a:t>
            </a:r>
          </a:p>
        </p:txBody>
      </p:sp>
      <p:sp>
        <p:nvSpPr>
          <p:cNvPr id="971" name="Google Shape;971;p40"/>
          <p:cNvSpPr txBox="1"/>
          <p:nvPr/>
        </p:nvSpPr>
        <p:spPr>
          <a:xfrm>
            <a:off x="1023835" y="5456801"/>
            <a:ext cx="4801305" cy="2476127"/>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rgbClr val="292929"/>
                </a:solidFill>
                <a:latin typeface="Montserrat"/>
                <a:ea typeface="Montserrat"/>
                <a:cs typeface="Montserrat"/>
                <a:sym typeface="Montserrat"/>
              </a:rPr>
              <a:t>All items should be listed</a:t>
            </a:r>
            <a:endParaRPr/>
          </a:p>
          <a:p>
            <a:pPr marL="0" marR="0" lvl="0" indent="0" algn="l" rtl="0">
              <a:lnSpc>
                <a:spcPct val="217722"/>
              </a:lnSpc>
              <a:spcBef>
                <a:spcPts val="0"/>
              </a:spcBef>
              <a:spcAft>
                <a:spcPts val="0"/>
              </a:spcAft>
              <a:buNone/>
            </a:pPr>
            <a:r>
              <a:rPr lang="en-US" sz="1800">
                <a:solidFill>
                  <a:srgbClr val="292929"/>
                </a:solidFill>
                <a:latin typeface="Montserrat"/>
                <a:ea typeface="Montserrat"/>
                <a:cs typeface="Montserrat"/>
                <a:sym typeface="Montserrat"/>
              </a:rPr>
              <a:t>IF - Loose Furniture</a:t>
            </a:r>
            <a:endParaRPr/>
          </a:p>
          <a:p>
            <a:pPr marL="0" marR="0" lvl="0" indent="0" algn="l" rtl="0">
              <a:lnSpc>
                <a:spcPct val="217722"/>
              </a:lnSpc>
              <a:spcBef>
                <a:spcPts val="0"/>
              </a:spcBef>
              <a:spcAft>
                <a:spcPts val="0"/>
              </a:spcAft>
              <a:buNone/>
            </a:pPr>
            <a:r>
              <a:rPr lang="en-US" sz="1800">
                <a:solidFill>
                  <a:srgbClr val="292929"/>
                </a:solidFill>
                <a:latin typeface="Montserrat"/>
                <a:ea typeface="Montserrat"/>
                <a:cs typeface="Montserrat"/>
                <a:sym typeface="Montserrat"/>
              </a:rPr>
              <a:t>FN- Finishes</a:t>
            </a:r>
            <a:endParaRPr/>
          </a:p>
          <a:p>
            <a:pPr marL="0" marR="0" lvl="0" indent="0" algn="l" rtl="0">
              <a:lnSpc>
                <a:spcPct val="217722"/>
              </a:lnSpc>
              <a:spcBef>
                <a:spcPts val="0"/>
              </a:spcBef>
              <a:spcAft>
                <a:spcPts val="0"/>
              </a:spcAft>
              <a:buNone/>
            </a:pPr>
            <a:r>
              <a:rPr lang="en-US" sz="1800">
                <a:solidFill>
                  <a:srgbClr val="292929"/>
                </a:solidFill>
                <a:latin typeface="Montserrat"/>
                <a:ea typeface="Montserrat"/>
                <a:cs typeface="Montserrat"/>
                <a:sym typeface="Montserrat"/>
              </a:rPr>
              <a:t>EQ - Equipment</a:t>
            </a:r>
            <a:endParaRPr/>
          </a:p>
          <a:p>
            <a:pPr marL="0" marR="0" lvl="0" indent="0" algn="l" rtl="0">
              <a:lnSpc>
                <a:spcPct val="140014"/>
              </a:lnSpc>
              <a:spcBef>
                <a:spcPts val="0"/>
              </a:spcBef>
              <a:spcAft>
                <a:spcPts val="0"/>
              </a:spcAft>
              <a:buNone/>
            </a:pPr>
            <a:endParaRPr sz="2799">
              <a:solidFill>
                <a:srgbClr val="292929"/>
              </a:solidFill>
              <a:latin typeface="Poppins Light"/>
              <a:ea typeface="Poppins Light"/>
              <a:cs typeface="Poppins Light"/>
              <a:sym typeface="Poppi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1"/>
          <p:cNvSpPr/>
          <p:nvPr/>
        </p:nvSpPr>
        <p:spPr>
          <a:xfrm>
            <a:off x="3920689" y="115997"/>
            <a:ext cx="14291111" cy="10183083"/>
          </a:xfrm>
          <a:custGeom>
            <a:avLst/>
            <a:gdLst/>
            <a:ahLst/>
            <a:cxnLst/>
            <a:rect l="l" t="t" r="r" b="b"/>
            <a:pathLst>
              <a:path w="18048987" h="13716000" extrusionOk="0">
                <a:moveTo>
                  <a:pt x="0" y="0"/>
                </a:moveTo>
                <a:lnTo>
                  <a:pt x="18048987" y="0"/>
                </a:lnTo>
                <a:lnTo>
                  <a:pt x="18048987" y="13716000"/>
                </a:lnTo>
                <a:lnTo>
                  <a:pt x="0" y="13716000"/>
                </a:lnTo>
                <a:lnTo>
                  <a:pt x="0" y="0"/>
                </a:lnTo>
                <a:close/>
              </a:path>
            </a:pathLst>
          </a:custGeom>
          <a:blipFill rotWithShape="1">
            <a:blip r:embed="rId3">
              <a:alphaModFix/>
            </a:blip>
            <a:stretch>
              <a:fillRect l="-9672" t="-8934" r="-18285" b="-1801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41"/>
          <p:cNvSpPr/>
          <p:nvPr/>
        </p:nvSpPr>
        <p:spPr>
          <a:xfrm>
            <a:off x="1028700" y="1999336"/>
            <a:ext cx="3144164" cy="314416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8" name="Google Shape;978;p41"/>
          <p:cNvSpPr txBox="1"/>
          <p:nvPr/>
        </p:nvSpPr>
        <p:spPr>
          <a:xfrm>
            <a:off x="1576236" y="2644318"/>
            <a:ext cx="4716104" cy="169533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Detail</a:t>
            </a:r>
            <a:endParaRPr/>
          </a:p>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drawing</a:t>
            </a:r>
            <a:r>
              <a:rPr lang="en-US" sz="5000" b="1">
                <a:solidFill>
                  <a:schemeClr val="dk1"/>
                </a:solidFill>
                <a:latin typeface="Montserrat"/>
                <a:ea typeface="Montserrat"/>
                <a:cs typeface="Montserrat"/>
                <a:sym typeface="Montserrat"/>
              </a:rPr>
              <a:t>.</a:t>
            </a:r>
            <a:endParaRPr/>
          </a:p>
        </p:txBody>
      </p:sp>
      <p:grpSp>
        <p:nvGrpSpPr>
          <p:cNvPr id="979" name="Google Shape;979;p41"/>
          <p:cNvGrpSpPr/>
          <p:nvPr/>
        </p:nvGrpSpPr>
        <p:grpSpPr>
          <a:xfrm>
            <a:off x="1028700" y="8826926"/>
            <a:ext cx="1002874" cy="431374"/>
            <a:chOff x="0" y="0"/>
            <a:chExt cx="1337165" cy="575165"/>
          </a:xfrm>
        </p:grpSpPr>
        <p:sp>
          <p:nvSpPr>
            <p:cNvPr id="980" name="Google Shape;980;p41"/>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41"/>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41"/>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3" name="Google Shape;983;p41"/>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84" name="Google Shape;984;p41"/>
          <p:cNvSpPr txBox="1"/>
          <p:nvPr/>
        </p:nvSpPr>
        <p:spPr>
          <a:xfrm>
            <a:off x="1066100" y="971550"/>
            <a:ext cx="1218368"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latin typeface="Montserrat Bold"/>
                <a:ea typeface="Montserrat Bold"/>
                <a:cs typeface="Montserrat Bold"/>
                <a:sym typeface="Montserrat Bold"/>
              </a:rPr>
              <a:t>/NO.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3" name="Google Shape;113;p2"/>
          <p:cNvSpPr/>
          <p:nvPr/>
        </p:nvSpPr>
        <p:spPr>
          <a:xfrm>
            <a:off x="0" y="5143500"/>
            <a:ext cx="7648867" cy="5143500"/>
          </a:xfrm>
          <a:custGeom>
            <a:avLst/>
            <a:gdLst/>
            <a:ahLst/>
            <a:cxnLst/>
            <a:rect l="l" t="t" r="r" b="b"/>
            <a:pathLst>
              <a:path w="5092955" h="3424770" extrusionOk="0">
                <a:moveTo>
                  <a:pt x="0" y="0"/>
                </a:moveTo>
                <a:lnTo>
                  <a:pt x="5092955" y="0"/>
                </a:lnTo>
                <a:lnTo>
                  <a:pt x="5092955" y="3424770"/>
                </a:lnTo>
                <a:lnTo>
                  <a:pt x="0" y="342477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p:nvPr/>
        </p:nvSpPr>
        <p:spPr>
          <a:xfrm>
            <a:off x="0" y="0"/>
            <a:ext cx="2990265" cy="5143500"/>
          </a:xfrm>
          <a:custGeom>
            <a:avLst/>
            <a:gdLst/>
            <a:ahLst/>
            <a:cxnLst/>
            <a:rect l="l" t="t" r="r" b="b"/>
            <a:pathLst>
              <a:path w="1991051" h="3424770" extrusionOk="0">
                <a:moveTo>
                  <a:pt x="0" y="0"/>
                </a:moveTo>
                <a:lnTo>
                  <a:pt x="1991051" y="0"/>
                </a:lnTo>
                <a:lnTo>
                  <a:pt x="1991051" y="3424770"/>
                </a:lnTo>
                <a:lnTo>
                  <a:pt x="0" y="3424770"/>
                </a:lnTo>
                <a:close/>
              </a:path>
            </a:pathLst>
          </a:custGeom>
          <a:solidFill>
            <a:srgbClr val="5B5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2"/>
          <p:cNvSpPr txBox="1"/>
          <p:nvPr/>
        </p:nvSpPr>
        <p:spPr>
          <a:xfrm>
            <a:off x="1061006" y="971550"/>
            <a:ext cx="1059342" cy="646331"/>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000" b="1" dirty="0">
                <a:solidFill>
                  <a:srgbClr val="FFFFFF"/>
                </a:solidFill>
                <a:latin typeface="Montserrat" panose="00000500000000000000" pitchFamily="2" charset="0"/>
                <a:ea typeface="Montserrat Medium"/>
                <a:cs typeface="Montserrat Medium"/>
                <a:sym typeface="Montserrat Medium"/>
              </a:rPr>
              <a:t>/02</a:t>
            </a:r>
            <a:endParaRPr dirty="0">
              <a:latin typeface="Montserrat" panose="00000500000000000000" pitchFamily="2" charset="0"/>
            </a:endParaRPr>
          </a:p>
        </p:txBody>
      </p:sp>
      <p:grpSp>
        <p:nvGrpSpPr>
          <p:cNvPr id="116" name="Google Shape;116;p2"/>
          <p:cNvGrpSpPr/>
          <p:nvPr/>
        </p:nvGrpSpPr>
        <p:grpSpPr>
          <a:xfrm>
            <a:off x="1061006" y="4098210"/>
            <a:ext cx="1002874" cy="431374"/>
            <a:chOff x="0" y="0"/>
            <a:chExt cx="1337165" cy="575165"/>
          </a:xfrm>
        </p:grpSpPr>
        <p:sp>
          <p:nvSpPr>
            <p:cNvPr id="117" name="Google Shape;117;p2"/>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2"/>
          <p:cNvSpPr txBox="1"/>
          <p:nvPr/>
        </p:nvSpPr>
        <p:spPr>
          <a:xfrm>
            <a:off x="1028700" y="6544235"/>
            <a:ext cx="6061417" cy="1846659"/>
          </a:xfrm>
          <a:prstGeom prst="rect">
            <a:avLst/>
          </a:prstGeom>
          <a:noFill/>
          <a:ln>
            <a:noFill/>
          </a:ln>
        </p:spPr>
        <p:txBody>
          <a:bodyPr spcFirstLastPara="1" wrap="square" lIns="0" tIns="0" rIns="0" bIns="0" anchor="t" anchorCtr="0">
            <a:spAutoFit/>
          </a:bodyPr>
          <a:lstStyle/>
          <a:p>
            <a:r>
              <a:rPr lang="en-US" sz="6000" b="1" dirty="0">
                <a:solidFill>
                  <a:schemeClr val="bg1">
                    <a:lumMod val="95000"/>
                  </a:schemeClr>
                </a:solidFill>
                <a:latin typeface="Montserrat" charset="0"/>
                <a:ea typeface="Montserrat Bold" panose="00000800000000000000"/>
                <a:cs typeface="Montserrat Bold" panose="00000800000000000000"/>
                <a:sym typeface="Montserrat Bold" panose="00000800000000000000"/>
              </a:rPr>
              <a:t>Q. Project Name</a:t>
            </a:r>
          </a:p>
        </p:txBody>
      </p:sp>
      <p:sp>
        <p:nvSpPr>
          <p:cNvPr id="122" name="Google Shape;122;p2"/>
          <p:cNvSpPr txBox="1"/>
          <p:nvPr/>
        </p:nvSpPr>
        <p:spPr>
          <a:xfrm>
            <a:off x="8599014" y="6084012"/>
            <a:ext cx="3365098" cy="38670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292929"/>
                </a:solidFill>
                <a:latin typeface="Montserrat"/>
                <a:ea typeface="Montserrat"/>
                <a:cs typeface="Montserrat"/>
                <a:sym typeface="Montserrat"/>
              </a:rPr>
              <a:t>Location</a:t>
            </a:r>
            <a:endParaRPr/>
          </a:p>
        </p:txBody>
      </p:sp>
      <p:sp>
        <p:nvSpPr>
          <p:cNvPr id="123" name="Google Shape;123;p2"/>
          <p:cNvSpPr txBox="1"/>
          <p:nvPr/>
        </p:nvSpPr>
        <p:spPr>
          <a:xfrm>
            <a:off x="13215888" y="6084012"/>
            <a:ext cx="3365098" cy="38670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292929"/>
                </a:solidFill>
                <a:latin typeface="Montserrat"/>
                <a:ea typeface="Montserrat"/>
                <a:cs typeface="Montserrat"/>
                <a:sym typeface="Montserrat"/>
              </a:rPr>
              <a:t>Design fees</a:t>
            </a:r>
            <a:endParaRPr/>
          </a:p>
        </p:txBody>
      </p:sp>
      <p:sp>
        <p:nvSpPr>
          <p:cNvPr id="124" name="Google Shape;124;p2"/>
          <p:cNvSpPr txBox="1"/>
          <p:nvPr/>
        </p:nvSpPr>
        <p:spPr>
          <a:xfrm>
            <a:off x="1028700" y="8953500"/>
            <a:ext cx="5090665" cy="304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000" b="1" dirty="0">
                <a:solidFill>
                  <a:schemeClr val="lt1"/>
                </a:solidFill>
                <a:latin typeface="Impact"/>
                <a:ea typeface="Impact"/>
                <a:cs typeface="Impact"/>
                <a:sym typeface="Impact"/>
              </a:rPr>
              <a:t>WWW.THELIVEDESIGNPROJECT.COM</a:t>
            </a:r>
            <a:endParaRPr/>
          </a:p>
        </p:txBody>
      </p:sp>
      <p:sp>
        <p:nvSpPr>
          <p:cNvPr id="125" name="Google Shape;125;p2"/>
          <p:cNvSpPr txBox="1"/>
          <p:nvPr/>
        </p:nvSpPr>
        <p:spPr>
          <a:xfrm>
            <a:off x="14137046" y="9017635"/>
            <a:ext cx="3122254" cy="240665"/>
          </a:xfrm>
          <a:prstGeom prst="rect">
            <a:avLst/>
          </a:prstGeom>
          <a:noFill/>
          <a:ln>
            <a:noFill/>
          </a:ln>
        </p:spPr>
        <p:txBody>
          <a:bodyPr spcFirstLastPara="1" wrap="square" lIns="0" tIns="0" rIns="0" bIns="0" anchor="t" anchorCtr="0">
            <a:spAutoFit/>
          </a:bodyPr>
          <a:lstStyle/>
          <a:p>
            <a:pPr marL="0" marR="0" lvl="0" indent="0" algn="r"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sp>
        <p:nvSpPr>
          <p:cNvPr id="126" name="Google Shape;126;p2"/>
          <p:cNvSpPr txBox="1"/>
          <p:nvPr/>
        </p:nvSpPr>
        <p:spPr>
          <a:xfrm>
            <a:off x="8599014" y="6697577"/>
            <a:ext cx="4443600" cy="775597"/>
          </a:xfrm>
          <a:prstGeom prst="rect">
            <a:avLst/>
          </a:prstGeom>
          <a:noFill/>
          <a:ln>
            <a:noFill/>
          </a:ln>
        </p:spPr>
        <p:txBody>
          <a:bodyPr spcFirstLastPara="1" wrap="square" lIns="0" tIns="0" rIns="0" bIns="0" anchor="t" anchorCtr="0">
            <a:spAutoFit/>
          </a:bodyPr>
          <a:lstStyle/>
          <a:p>
            <a:pPr lvl="0">
              <a:lnSpc>
                <a:spcPct val="140000"/>
              </a:lnSpc>
            </a:pPr>
            <a:r>
              <a:rPr lang="en-US" sz="1800" dirty="0">
                <a:latin typeface="Montserrat" panose="00000500000000000000"/>
                <a:ea typeface="Montserrat" panose="00000500000000000000"/>
                <a:cs typeface="Montserrat" panose="00000500000000000000"/>
                <a:sym typeface="Montserrat" panose="00000500000000000000"/>
              </a:rPr>
              <a:t>City</a:t>
            </a:r>
            <a:endParaRPr dirty="0"/>
          </a:p>
          <a:p>
            <a:pPr>
              <a:lnSpc>
                <a:spcPct val="140000"/>
              </a:lnSpc>
            </a:pPr>
            <a:r>
              <a:rPr lang="en-US" sz="1800" dirty="0">
                <a:latin typeface="Montserrat" panose="00000500000000000000"/>
                <a:ea typeface="Montserrat" panose="00000500000000000000"/>
                <a:cs typeface="Montserrat" panose="00000500000000000000"/>
                <a:sym typeface="Montserrat" panose="00000500000000000000"/>
              </a:rPr>
              <a:t>Country1</a:t>
            </a:r>
          </a:p>
        </p:txBody>
      </p:sp>
      <p:sp>
        <p:nvSpPr>
          <p:cNvPr id="127" name="Google Shape;127;p2"/>
          <p:cNvSpPr txBox="1"/>
          <p:nvPr/>
        </p:nvSpPr>
        <p:spPr>
          <a:xfrm>
            <a:off x="13215888" y="6632295"/>
            <a:ext cx="4443577" cy="391646"/>
          </a:xfrm>
          <a:prstGeom prst="rect">
            <a:avLst/>
          </a:prstGeom>
          <a:noFill/>
          <a:ln>
            <a:noFill/>
          </a:ln>
        </p:spPr>
        <p:txBody>
          <a:bodyPr spcFirstLastPara="1" wrap="square" lIns="0" tIns="0" rIns="0" bIns="0" anchor="t" anchorCtr="0">
            <a:spAutoFit/>
          </a:bodyPr>
          <a:lstStyle/>
          <a:p>
            <a:pPr marL="0" marR="0" lvl="0" indent="0" algn="l" rtl="0">
              <a:lnSpc>
                <a:spcPct val="186555"/>
              </a:lnSpc>
              <a:spcBef>
                <a:spcPts val="0"/>
              </a:spcBef>
              <a:spcAft>
                <a:spcPts val="0"/>
              </a:spcAft>
              <a:buNone/>
            </a:pPr>
            <a:r>
              <a:rPr lang="en-US" sz="1800">
                <a:solidFill>
                  <a:srgbClr val="0070C0"/>
                </a:solidFill>
                <a:latin typeface="Poppins Light"/>
                <a:ea typeface="Poppins Light"/>
                <a:cs typeface="Poppins Light"/>
                <a:sym typeface="Poppins Light"/>
              </a:rPr>
              <a:t>&lt;&lt; This data is filled by  Admin</a:t>
            </a:r>
            <a:endParaRPr/>
          </a:p>
        </p:txBody>
      </p:sp>
      <p:cxnSp>
        <p:nvCxnSpPr>
          <p:cNvPr id="128" name="Google Shape;128;p2"/>
          <p:cNvCxnSpPr/>
          <p:nvPr/>
        </p:nvCxnSpPr>
        <p:spPr>
          <a:xfrm>
            <a:off x="8599014" y="9229725"/>
            <a:ext cx="5903818" cy="0"/>
          </a:xfrm>
          <a:prstGeom prst="straightConnector1">
            <a:avLst/>
          </a:prstGeom>
          <a:noFill/>
          <a:ln w="28575" cap="flat" cmpd="sng">
            <a:solidFill>
              <a:srgbClr val="292929"/>
            </a:solidFill>
            <a:prstDash val="solid"/>
            <a:round/>
            <a:headEnd type="none" w="sm" len="sm"/>
            <a:tailEnd type="none" w="sm" len="sm"/>
          </a:ln>
        </p:spPr>
      </p:cxnSp>
      <p:sp>
        <p:nvSpPr>
          <p:cNvPr id="129" name="Google Shape;129;p2"/>
          <p:cNvSpPr txBox="1"/>
          <p:nvPr/>
        </p:nvSpPr>
        <p:spPr>
          <a:xfrm>
            <a:off x="8599014" y="7496739"/>
            <a:ext cx="3365098" cy="38670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292929"/>
                </a:solidFill>
                <a:latin typeface="Montserrat"/>
                <a:ea typeface="Montserrat"/>
                <a:cs typeface="Montserrat"/>
                <a:sym typeface="Montserrat"/>
              </a:rPr>
              <a:t>Scope of work</a:t>
            </a:r>
            <a:endParaRPr/>
          </a:p>
        </p:txBody>
      </p:sp>
      <p:sp>
        <p:nvSpPr>
          <p:cNvPr id="130" name="Google Shape;130;p2"/>
          <p:cNvSpPr txBox="1"/>
          <p:nvPr/>
        </p:nvSpPr>
        <p:spPr>
          <a:xfrm>
            <a:off x="8599014" y="8112225"/>
            <a:ext cx="4443600" cy="775597"/>
          </a:xfrm>
          <a:prstGeom prst="rect">
            <a:avLst/>
          </a:prstGeom>
          <a:noFill/>
          <a:ln>
            <a:noFill/>
          </a:ln>
        </p:spPr>
        <p:txBody>
          <a:bodyPr spcFirstLastPara="1" wrap="square" lIns="0" tIns="0" rIns="0" bIns="0" anchor="t" anchorCtr="0">
            <a:spAutoFit/>
          </a:bodyPr>
          <a:lstStyle/>
          <a:p>
            <a:pPr>
              <a:lnSpc>
                <a:spcPts val="3025"/>
              </a:lnSpc>
            </a:pPr>
            <a:r>
              <a:rPr lang="en-US" sz="1800" dirty="0">
                <a:latin typeface="Montserrat" panose="00000500000000000000"/>
                <a:ea typeface="Montserrat" panose="00000500000000000000"/>
                <a:cs typeface="Montserrat" panose="00000500000000000000"/>
                <a:sym typeface="Montserrat" panose="00000500000000000000"/>
              </a:rPr>
              <a:t>11. Space to be designed</a:t>
            </a:r>
          </a:p>
          <a:p>
            <a:pPr>
              <a:lnSpc>
                <a:spcPts val="3025"/>
              </a:lnSpc>
            </a:pPr>
            <a:r>
              <a:rPr lang="en-US" sz="1800" dirty="0">
                <a:latin typeface="Montserrat" panose="00000500000000000000"/>
                <a:ea typeface="Montserrat" panose="00000500000000000000"/>
                <a:cs typeface="Montserrat" panose="00000500000000000000"/>
                <a:sym typeface="Montserrat" panose="00000500000000000000"/>
              </a:rPr>
              <a:t>Q. Area m2</a:t>
            </a:r>
          </a:p>
        </p:txBody>
      </p:sp>
      <p:sp>
        <p:nvSpPr>
          <p:cNvPr id="131" name="Google Shape;131;p2"/>
          <p:cNvSpPr txBox="1"/>
          <p:nvPr/>
        </p:nvSpPr>
        <p:spPr>
          <a:xfrm>
            <a:off x="13213167" y="7496739"/>
            <a:ext cx="3365098" cy="38670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292929"/>
                </a:solidFill>
                <a:latin typeface="Montserrat"/>
                <a:ea typeface="Montserrat"/>
                <a:cs typeface="Montserrat"/>
                <a:sym typeface="Montserrat"/>
              </a:rPr>
              <a:t>Webinar date</a:t>
            </a:r>
            <a:endParaRPr/>
          </a:p>
        </p:txBody>
      </p:sp>
      <p:sp>
        <p:nvSpPr>
          <p:cNvPr id="132" name="Google Shape;132;p2"/>
          <p:cNvSpPr txBox="1"/>
          <p:nvPr/>
        </p:nvSpPr>
        <p:spPr>
          <a:xfrm>
            <a:off x="13213167" y="8112225"/>
            <a:ext cx="4443577" cy="849207"/>
          </a:xfrm>
          <a:prstGeom prst="rect">
            <a:avLst/>
          </a:prstGeom>
          <a:noFill/>
          <a:ln>
            <a:noFill/>
          </a:ln>
        </p:spPr>
        <p:txBody>
          <a:bodyPr spcFirstLastPara="1" wrap="square" lIns="0" tIns="0" rIns="0" bIns="0" anchor="t" anchorCtr="0">
            <a:spAutoFit/>
          </a:bodyPr>
          <a:lstStyle/>
          <a:p>
            <a:pPr marL="0" marR="0" lvl="0" indent="0" algn="l" rtl="0">
              <a:lnSpc>
                <a:spcPct val="186555"/>
              </a:lnSpc>
              <a:spcBef>
                <a:spcPts val="0"/>
              </a:spcBef>
              <a:spcAft>
                <a:spcPts val="0"/>
              </a:spcAft>
              <a:buNone/>
            </a:pPr>
            <a:r>
              <a:rPr lang="en-US" sz="1800">
                <a:solidFill>
                  <a:srgbClr val="0070C0"/>
                </a:solidFill>
                <a:latin typeface="Poppins Light"/>
                <a:ea typeface="Poppins Light"/>
                <a:cs typeface="Poppins Light"/>
                <a:sym typeface="Poppins Light"/>
              </a:rPr>
              <a:t>&lt;&lt; This is webinar Time Which is filled by  Admin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2"/>
          <p:cNvSpPr/>
          <p:nvPr/>
        </p:nvSpPr>
        <p:spPr>
          <a:xfrm>
            <a:off x="1575410" y="0"/>
            <a:ext cx="6796326" cy="10287000"/>
          </a:xfrm>
          <a:custGeom>
            <a:avLst/>
            <a:gdLst/>
            <a:ahLst/>
            <a:cxnLst/>
            <a:rect l="l" t="t" r="r" b="b"/>
            <a:pathLst>
              <a:path w="6796326" h="10287000" extrusionOk="0">
                <a:moveTo>
                  <a:pt x="0" y="0"/>
                </a:moveTo>
                <a:lnTo>
                  <a:pt x="6796325" y="0"/>
                </a:lnTo>
                <a:lnTo>
                  <a:pt x="6796325" y="10287000"/>
                </a:lnTo>
                <a:lnTo>
                  <a:pt x="0" y="10287000"/>
                </a:lnTo>
                <a:lnTo>
                  <a:pt x="0" y="0"/>
                </a:lnTo>
                <a:close/>
              </a:path>
            </a:pathLst>
          </a:custGeom>
          <a:blipFill rotWithShape="1">
            <a:blip r:embed="rId3">
              <a:alphaModFix/>
            </a:blip>
            <a:stretch>
              <a:fillRect l="-81415" r="-2038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42"/>
          <p:cNvSpPr/>
          <p:nvPr/>
        </p:nvSpPr>
        <p:spPr>
          <a:xfrm>
            <a:off x="1028700" y="1570355"/>
            <a:ext cx="5224712" cy="4696460"/>
          </a:xfrm>
          <a:custGeom>
            <a:avLst/>
            <a:gdLst/>
            <a:ahLst/>
            <a:cxnLst/>
            <a:rect l="l" t="t" r="r" b="b"/>
            <a:pathLst>
              <a:path w="4450900" h="1913890" extrusionOk="0">
                <a:moveTo>
                  <a:pt x="0" y="0"/>
                </a:moveTo>
                <a:lnTo>
                  <a:pt x="4450900" y="0"/>
                </a:lnTo>
                <a:lnTo>
                  <a:pt x="4450900" y="1913890"/>
                </a:lnTo>
                <a:lnTo>
                  <a:pt x="0" y="191389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991;p42"/>
          <p:cNvSpPr/>
          <p:nvPr/>
        </p:nvSpPr>
        <p:spPr>
          <a:xfrm>
            <a:off x="1028700" y="1570355"/>
            <a:ext cx="546709" cy="4696460"/>
          </a:xfrm>
          <a:custGeom>
            <a:avLst/>
            <a:gdLst/>
            <a:ahLst/>
            <a:cxnLst/>
            <a:rect l="l" t="t" r="r" b="b"/>
            <a:pathLst>
              <a:path w="465738" h="2086995" extrusionOk="0">
                <a:moveTo>
                  <a:pt x="0" y="0"/>
                </a:moveTo>
                <a:lnTo>
                  <a:pt x="465738" y="0"/>
                </a:lnTo>
                <a:lnTo>
                  <a:pt x="465738" y="2086995"/>
                </a:lnTo>
                <a:lnTo>
                  <a:pt x="0" y="2086995"/>
                </a:lnTo>
                <a:close/>
              </a:path>
            </a:pathLst>
          </a:custGeom>
          <a:solidFill>
            <a:srgbClr val="5B5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42"/>
          <p:cNvSpPr/>
          <p:nvPr/>
        </p:nvSpPr>
        <p:spPr>
          <a:xfrm>
            <a:off x="1028700" y="0"/>
            <a:ext cx="546709" cy="1570355"/>
          </a:xfrm>
          <a:custGeom>
            <a:avLst/>
            <a:gdLst/>
            <a:ahLst/>
            <a:cxnLst/>
            <a:rect l="l" t="t" r="r" b="b"/>
            <a:pathLst>
              <a:path w="465738" h="1337776" extrusionOk="0">
                <a:moveTo>
                  <a:pt x="0" y="0"/>
                </a:moveTo>
                <a:lnTo>
                  <a:pt x="465738" y="0"/>
                </a:lnTo>
                <a:lnTo>
                  <a:pt x="465738" y="1337776"/>
                </a:lnTo>
                <a:lnTo>
                  <a:pt x="0" y="1337776"/>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93" name="Google Shape;993;p42"/>
          <p:cNvGrpSpPr/>
          <p:nvPr/>
        </p:nvGrpSpPr>
        <p:grpSpPr>
          <a:xfrm flipH="1">
            <a:off x="16230288" y="8826926"/>
            <a:ext cx="1002874" cy="431374"/>
            <a:chOff x="0" y="0"/>
            <a:chExt cx="1337165" cy="575165"/>
          </a:xfrm>
        </p:grpSpPr>
        <p:sp>
          <p:nvSpPr>
            <p:cNvPr id="994" name="Google Shape;994;p42"/>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42"/>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6" name="Google Shape;996;p42"/>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42"/>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98" name="Google Shape;998;p42"/>
          <p:cNvSpPr txBox="1"/>
          <p:nvPr/>
        </p:nvSpPr>
        <p:spPr>
          <a:xfrm>
            <a:off x="9239249" y="3305175"/>
            <a:ext cx="12858751" cy="123110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a:solidFill>
                  <a:schemeClr val="dk1"/>
                </a:solidFill>
                <a:latin typeface="Montserrat"/>
                <a:ea typeface="Montserrat"/>
                <a:cs typeface="Montserrat"/>
                <a:sym typeface="Montserrat"/>
              </a:rPr>
              <a:t>All the best!</a:t>
            </a:r>
            <a:endParaRPr/>
          </a:p>
        </p:txBody>
      </p:sp>
      <p:sp>
        <p:nvSpPr>
          <p:cNvPr id="999" name="Google Shape;999;p42"/>
          <p:cNvSpPr txBox="1"/>
          <p:nvPr/>
        </p:nvSpPr>
        <p:spPr>
          <a:xfrm>
            <a:off x="1575410" y="4216400"/>
            <a:ext cx="4678004" cy="1749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Estelle Darcy</a:t>
            </a:r>
            <a:endParaRPr/>
          </a:p>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Studio</a:t>
            </a:r>
            <a:endParaRPr/>
          </a:p>
        </p:txBody>
      </p:sp>
      <p:sp>
        <p:nvSpPr>
          <p:cNvPr id="1000" name="Google Shape;1000;p42"/>
          <p:cNvSpPr txBox="1"/>
          <p:nvPr/>
        </p:nvSpPr>
        <p:spPr>
          <a:xfrm rot="-5400000">
            <a:off x="-638096" y="7381381"/>
            <a:ext cx="3517106" cy="236731"/>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sp>
        <p:nvSpPr>
          <p:cNvPr id="1001" name="Google Shape;1001;p42"/>
          <p:cNvSpPr txBox="1"/>
          <p:nvPr/>
        </p:nvSpPr>
        <p:spPr>
          <a:xfrm>
            <a:off x="9239250" y="8994140"/>
            <a:ext cx="3686381" cy="2641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00">
                <a:solidFill>
                  <a:srgbClr val="292929"/>
                </a:solidFill>
                <a:latin typeface="Impact"/>
                <a:ea typeface="Impact"/>
                <a:cs typeface="Impact"/>
                <a:sym typeface="Impact"/>
              </a:rPr>
              <a:t>www.thelivedesignproject.com</a:t>
            </a:r>
            <a:endParaRPr/>
          </a:p>
        </p:txBody>
      </p:sp>
      <p:sp>
        <p:nvSpPr>
          <p:cNvPr id="1002" name="Google Shape;1002;p42"/>
          <p:cNvSpPr txBox="1"/>
          <p:nvPr/>
        </p:nvSpPr>
        <p:spPr>
          <a:xfrm>
            <a:off x="16618226" y="945046"/>
            <a:ext cx="1073426"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latin typeface="Montserrat Bold"/>
                <a:ea typeface="Montserrat Bold"/>
                <a:cs typeface="Montserrat Bold"/>
                <a:sym typeface="Montserrat Bold"/>
              </a:rPr>
              <a:t>/NO.</a:t>
            </a:r>
          </a:p>
        </p:txBody>
      </p:sp>
      <p:cxnSp>
        <p:nvCxnSpPr>
          <p:cNvPr id="1003" name="Google Shape;1003;p42"/>
          <p:cNvCxnSpPr/>
          <p:nvPr/>
        </p:nvCxnSpPr>
        <p:spPr>
          <a:xfrm>
            <a:off x="9239250" y="2004695"/>
            <a:ext cx="2455233" cy="0"/>
          </a:xfrm>
          <a:prstGeom prst="straightConnector1">
            <a:avLst/>
          </a:prstGeom>
          <a:noFill/>
          <a:ln w="28575" cap="flat" cmpd="sng">
            <a:solidFill>
              <a:srgbClr val="292929"/>
            </a:solidFill>
            <a:prstDash val="solid"/>
            <a:round/>
            <a:headEnd type="none" w="sm" len="sm"/>
            <a:tailEnd type="none" w="sm" len="sm"/>
          </a:ln>
        </p:spPr>
      </p:cxnSp>
      <p:pic>
        <p:nvPicPr>
          <p:cNvPr id="1004" name="Google Shape;1004;p42"/>
          <p:cNvPicPr preferRelativeResize="0"/>
          <p:nvPr/>
        </p:nvPicPr>
        <p:blipFill rotWithShape="1">
          <a:blip r:embed="rId5">
            <a:alphaModFix/>
          </a:blip>
          <a:srcRect b="-4676"/>
          <a:stretch/>
        </p:blipFill>
        <p:spPr>
          <a:xfrm>
            <a:off x="2057400" y="1881291"/>
            <a:ext cx="3563545" cy="42777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23"/>
          <p:cNvPicPr preferRelativeResize="0"/>
          <p:nvPr/>
        </p:nvPicPr>
        <p:blipFill rotWithShape="1">
          <a:blip r:embed="rId3">
            <a:alphaModFix/>
          </a:blip>
          <a:srcRect/>
          <a:stretch/>
        </p:blipFill>
        <p:spPr>
          <a:xfrm>
            <a:off x="13098319" y="-17640"/>
            <a:ext cx="5189681" cy="5172295"/>
          </a:xfrm>
          <a:prstGeom prst="rect">
            <a:avLst/>
          </a:prstGeom>
          <a:noFill/>
          <a:ln>
            <a:noFill/>
          </a:ln>
        </p:spPr>
      </p:pic>
      <p:pic>
        <p:nvPicPr>
          <p:cNvPr id="603" name="Google Shape;603;p23"/>
          <p:cNvPicPr preferRelativeResize="0"/>
          <p:nvPr/>
        </p:nvPicPr>
        <p:blipFill rotWithShape="1">
          <a:blip r:embed="rId4">
            <a:alphaModFix/>
          </a:blip>
          <a:srcRect l="10026" r="25827"/>
          <a:stretch/>
        </p:blipFill>
        <p:spPr>
          <a:xfrm>
            <a:off x="12115799" y="5210430"/>
            <a:ext cx="2925191" cy="5070370"/>
          </a:xfrm>
          <a:prstGeom prst="rect">
            <a:avLst/>
          </a:prstGeom>
          <a:noFill/>
          <a:ln>
            <a:noFill/>
          </a:ln>
        </p:spPr>
      </p:pic>
      <p:pic>
        <p:nvPicPr>
          <p:cNvPr id="604" name="Google Shape;604;p23"/>
          <p:cNvPicPr preferRelativeResize="0"/>
          <p:nvPr/>
        </p:nvPicPr>
        <p:blipFill rotWithShape="1">
          <a:blip r:embed="rId5">
            <a:alphaModFix/>
          </a:blip>
          <a:srcRect r="1827" b="2321"/>
          <a:stretch/>
        </p:blipFill>
        <p:spPr>
          <a:xfrm>
            <a:off x="15040991" y="5210430"/>
            <a:ext cx="3247009" cy="5070370"/>
          </a:xfrm>
          <a:prstGeom prst="rect">
            <a:avLst/>
          </a:prstGeom>
          <a:noFill/>
          <a:ln>
            <a:noFill/>
          </a:ln>
        </p:spPr>
      </p:pic>
      <p:pic>
        <p:nvPicPr>
          <p:cNvPr id="605" name="Google Shape;605;p23"/>
          <p:cNvPicPr preferRelativeResize="0"/>
          <p:nvPr/>
        </p:nvPicPr>
        <p:blipFill rotWithShape="1">
          <a:blip r:embed="rId6">
            <a:alphaModFix/>
          </a:blip>
          <a:srcRect l="-2" t="5905"/>
          <a:stretch/>
        </p:blipFill>
        <p:spPr>
          <a:xfrm>
            <a:off x="4371657" y="-28795"/>
            <a:ext cx="3186947" cy="5183450"/>
          </a:xfrm>
          <a:prstGeom prst="rect">
            <a:avLst/>
          </a:prstGeom>
          <a:noFill/>
          <a:ln>
            <a:noFill/>
          </a:ln>
        </p:spPr>
      </p:pic>
      <p:pic>
        <p:nvPicPr>
          <p:cNvPr id="606" name="Google Shape;606;p23" descr="See the source image"/>
          <p:cNvPicPr preferRelativeResize="0"/>
          <p:nvPr/>
        </p:nvPicPr>
        <p:blipFill rotWithShape="1">
          <a:blip r:embed="rId7">
            <a:alphaModFix/>
          </a:blip>
          <a:srcRect/>
          <a:stretch/>
        </p:blipFill>
        <p:spPr>
          <a:xfrm>
            <a:off x="8009688" y="5210429"/>
            <a:ext cx="4056298" cy="5070370"/>
          </a:xfrm>
          <a:prstGeom prst="rect">
            <a:avLst/>
          </a:prstGeom>
          <a:noFill/>
          <a:ln>
            <a:noFill/>
          </a:ln>
        </p:spPr>
      </p:pic>
      <p:pic>
        <p:nvPicPr>
          <p:cNvPr id="607" name="Google Shape;607;p23"/>
          <p:cNvPicPr preferRelativeResize="0"/>
          <p:nvPr/>
        </p:nvPicPr>
        <p:blipFill rotWithShape="1">
          <a:blip r:embed="rId8">
            <a:alphaModFix/>
          </a:blip>
          <a:srcRect t="5725"/>
          <a:stretch/>
        </p:blipFill>
        <p:spPr>
          <a:xfrm>
            <a:off x="0" y="-28796"/>
            <a:ext cx="4322296" cy="5172296"/>
          </a:xfrm>
          <a:prstGeom prst="rect">
            <a:avLst/>
          </a:prstGeom>
          <a:noFill/>
          <a:ln>
            <a:noFill/>
          </a:ln>
        </p:spPr>
      </p:pic>
      <p:pic>
        <p:nvPicPr>
          <p:cNvPr id="608" name="Google Shape;608;p23"/>
          <p:cNvPicPr preferRelativeResize="0"/>
          <p:nvPr/>
        </p:nvPicPr>
        <p:blipFill rotWithShape="1">
          <a:blip r:embed="rId9">
            <a:alphaModFix/>
          </a:blip>
          <a:srcRect t="4937"/>
          <a:stretch/>
        </p:blipFill>
        <p:spPr>
          <a:xfrm>
            <a:off x="7607965" y="-28795"/>
            <a:ext cx="5440993" cy="5172295"/>
          </a:xfrm>
          <a:prstGeom prst="rect">
            <a:avLst/>
          </a:prstGeom>
          <a:noFill/>
          <a:ln>
            <a:noFill/>
          </a:ln>
        </p:spPr>
      </p:pic>
      <p:sp>
        <p:nvSpPr>
          <p:cNvPr id="609" name="Google Shape;609;p23"/>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Traditional</a:t>
            </a:r>
            <a:endParaRPr/>
          </a:p>
        </p:txBody>
      </p:sp>
      <p:sp>
        <p:nvSpPr>
          <p:cNvPr id="610" name="Google Shape;610;p23"/>
          <p:cNvSpPr txBox="1"/>
          <p:nvPr/>
        </p:nvSpPr>
        <p:spPr>
          <a:xfrm>
            <a:off x="1576236" y="6475026"/>
            <a:ext cx="4824564" cy="2769989"/>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111111"/>
                </a:solidFill>
                <a:latin typeface="Montserrat"/>
                <a:ea typeface="Montserrat"/>
                <a:cs typeface="Montserrat"/>
                <a:sym typeface="Montserrat"/>
              </a:rPr>
              <a:t>Traditional interior design is typically evocative of classic European decor. Hallmarks of this style generally include deep wood tones, architectural details, and elegant furnishings. This style is quite versatile, </a:t>
            </a:r>
            <a:r>
              <a:rPr lang="en-US" sz="1800">
                <a:solidFill>
                  <a:srgbClr val="444444"/>
                </a:solidFill>
                <a:latin typeface="Montserrat"/>
                <a:ea typeface="Montserrat"/>
                <a:cs typeface="Montserrat"/>
                <a:sym typeface="Montserrat"/>
              </a:rPr>
              <a:t>structured and balanced, rich in accessories, texture and finishes</a:t>
            </a:r>
            <a:r>
              <a:rPr lang="en-US" sz="1800">
                <a:solidFill>
                  <a:srgbClr val="111111"/>
                </a:solidFill>
                <a:latin typeface="Montserrat"/>
                <a:ea typeface="Montserrat"/>
                <a:cs typeface="Montserrat"/>
                <a:sym typeface="Montserrat"/>
              </a:rPr>
              <a:t> and can be combined with other interior elements to create a unique look in a room.</a:t>
            </a:r>
            <a:endParaRPr/>
          </a:p>
        </p:txBody>
      </p:sp>
      <p:sp>
        <p:nvSpPr>
          <p:cNvPr id="611" name="Google Shape;611;p23"/>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23"/>
          <p:cNvSpPr txBox="1"/>
          <p:nvPr/>
        </p:nvSpPr>
        <p:spPr>
          <a:xfrm>
            <a:off x="1046939" y="1002237"/>
            <a:ext cx="1002874"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613" name="Google Shape;613;p23"/>
          <p:cNvGrpSpPr/>
          <p:nvPr/>
        </p:nvGrpSpPr>
        <p:grpSpPr>
          <a:xfrm>
            <a:off x="1061006" y="4098210"/>
            <a:ext cx="1002874" cy="431374"/>
            <a:chOff x="0" y="0"/>
            <a:chExt cx="1337165" cy="575165"/>
          </a:xfrm>
        </p:grpSpPr>
        <p:sp>
          <p:nvSpPr>
            <p:cNvPr id="614" name="Google Shape;614;p23"/>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615;p23"/>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616;p23"/>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23"/>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22" descr="Shabby Chic Decorating Ideas and Interior Design in Vintage Style"/>
          <p:cNvPicPr preferRelativeResize="0"/>
          <p:nvPr/>
        </p:nvPicPr>
        <p:blipFill rotWithShape="1">
          <a:blip r:embed="rId3">
            <a:alphaModFix/>
          </a:blip>
          <a:srcRect/>
          <a:stretch/>
        </p:blipFill>
        <p:spPr>
          <a:xfrm>
            <a:off x="15443632" y="-17945"/>
            <a:ext cx="2843876" cy="5186514"/>
          </a:xfrm>
          <a:prstGeom prst="rect">
            <a:avLst/>
          </a:prstGeom>
          <a:noFill/>
          <a:ln>
            <a:noFill/>
          </a:ln>
        </p:spPr>
      </p:pic>
      <p:pic>
        <p:nvPicPr>
          <p:cNvPr id="583" name="Google Shape;583;p22"/>
          <p:cNvPicPr preferRelativeResize="0"/>
          <p:nvPr/>
        </p:nvPicPr>
        <p:blipFill rotWithShape="1">
          <a:blip r:embed="rId4">
            <a:alphaModFix/>
          </a:blip>
          <a:srcRect/>
          <a:stretch/>
        </p:blipFill>
        <p:spPr>
          <a:xfrm>
            <a:off x="864" y="8975"/>
            <a:ext cx="4364625" cy="5138494"/>
          </a:xfrm>
          <a:prstGeom prst="rect">
            <a:avLst/>
          </a:prstGeom>
          <a:noFill/>
          <a:ln>
            <a:noFill/>
          </a:ln>
        </p:spPr>
      </p:pic>
      <p:pic>
        <p:nvPicPr>
          <p:cNvPr id="584" name="Google Shape;584;p22" descr="45 Modern Living Rooms Furnished in Shabby Chic Style"/>
          <p:cNvPicPr preferRelativeResize="0"/>
          <p:nvPr/>
        </p:nvPicPr>
        <p:blipFill rotWithShape="1">
          <a:blip r:embed="rId5">
            <a:alphaModFix/>
          </a:blip>
          <a:srcRect/>
          <a:stretch/>
        </p:blipFill>
        <p:spPr>
          <a:xfrm>
            <a:off x="11277600" y="-17946"/>
            <a:ext cx="4110795" cy="5181160"/>
          </a:xfrm>
          <a:prstGeom prst="rect">
            <a:avLst/>
          </a:prstGeom>
          <a:noFill/>
          <a:ln>
            <a:noFill/>
          </a:ln>
        </p:spPr>
      </p:pic>
      <p:pic>
        <p:nvPicPr>
          <p:cNvPr id="585" name="Google Shape;585;p22" descr="Shabby-chic Style Living Room - Shabby-Chic Style - Living Room - New York  | Houzz AU"/>
          <p:cNvPicPr preferRelativeResize="0"/>
          <p:nvPr/>
        </p:nvPicPr>
        <p:blipFill rotWithShape="1">
          <a:blip r:embed="rId6">
            <a:alphaModFix/>
          </a:blip>
          <a:srcRect t="4370"/>
          <a:stretch/>
        </p:blipFill>
        <p:spPr>
          <a:xfrm>
            <a:off x="4420726" y="-17946"/>
            <a:ext cx="6801637" cy="5181160"/>
          </a:xfrm>
          <a:prstGeom prst="rect">
            <a:avLst/>
          </a:prstGeom>
          <a:noFill/>
          <a:ln>
            <a:noFill/>
          </a:ln>
        </p:spPr>
      </p:pic>
      <p:pic>
        <p:nvPicPr>
          <p:cNvPr id="586" name="Google Shape;586;p22" descr="Shabby Chic Living Room Ideas: How to Get the Look | Timeless Chesterfields  | Timeless Chesterfields | Blog"/>
          <p:cNvPicPr preferRelativeResize="0"/>
          <p:nvPr/>
        </p:nvPicPr>
        <p:blipFill rotWithShape="1">
          <a:blip r:embed="rId7">
            <a:alphaModFix/>
          </a:blip>
          <a:srcRect r="59915"/>
          <a:stretch/>
        </p:blipFill>
        <p:spPr>
          <a:xfrm>
            <a:off x="15210195" y="5199954"/>
            <a:ext cx="3077313" cy="5117971"/>
          </a:xfrm>
          <a:prstGeom prst="rect">
            <a:avLst/>
          </a:prstGeom>
          <a:noFill/>
          <a:ln>
            <a:noFill/>
          </a:ln>
        </p:spPr>
      </p:pic>
      <p:pic>
        <p:nvPicPr>
          <p:cNvPr id="587" name="Google Shape;587;p22"/>
          <p:cNvPicPr preferRelativeResize="0"/>
          <p:nvPr/>
        </p:nvPicPr>
        <p:blipFill rotWithShape="1">
          <a:blip r:embed="rId8">
            <a:alphaModFix/>
          </a:blip>
          <a:srcRect/>
          <a:stretch/>
        </p:blipFill>
        <p:spPr>
          <a:xfrm>
            <a:off x="11571514" y="5199954"/>
            <a:ext cx="3573367" cy="5125146"/>
          </a:xfrm>
          <a:prstGeom prst="rect">
            <a:avLst/>
          </a:prstGeom>
          <a:noFill/>
          <a:ln>
            <a:noFill/>
          </a:ln>
        </p:spPr>
      </p:pic>
      <p:pic>
        <p:nvPicPr>
          <p:cNvPr id="588" name="Google Shape;588;p22" descr="28 Lovely And Inspiring Shabby Chic Bathroom Décor Ideas - DigsDigs"/>
          <p:cNvPicPr preferRelativeResize="0"/>
          <p:nvPr/>
        </p:nvPicPr>
        <p:blipFill rotWithShape="1">
          <a:blip r:embed="rId9">
            <a:alphaModFix/>
          </a:blip>
          <a:srcRect/>
          <a:stretch/>
        </p:blipFill>
        <p:spPr>
          <a:xfrm>
            <a:off x="8009688" y="5199954"/>
            <a:ext cx="3496512" cy="5117971"/>
          </a:xfrm>
          <a:prstGeom prst="rect">
            <a:avLst/>
          </a:prstGeom>
          <a:noFill/>
          <a:ln>
            <a:noFill/>
          </a:ln>
        </p:spPr>
      </p:pic>
      <p:sp>
        <p:nvSpPr>
          <p:cNvPr id="589" name="Google Shape;589;p22"/>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Shabby Chic</a:t>
            </a:r>
            <a:endParaRPr/>
          </a:p>
        </p:txBody>
      </p:sp>
      <p:sp>
        <p:nvSpPr>
          <p:cNvPr id="590" name="Google Shape;590;p22"/>
          <p:cNvSpPr txBox="1"/>
          <p:nvPr/>
        </p:nvSpPr>
        <p:spPr>
          <a:xfrm>
            <a:off x="1576236" y="6475026"/>
            <a:ext cx="4824564" cy="3323987"/>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dirty="0">
                <a:solidFill>
                  <a:schemeClr val="dk1"/>
                </a:solidFill>
                <a:latin typeface="Montserrat"/>
                <a:ea typeface="Montserrat"/>
                <a:cs typeface="Montserrat"/>
                <a:sym typeface="Montserrat"/>
              </a:rPr>
              <a:t>Shabby chic interior design captures elegance and comfort in one </a:t>
            </a:r>
            <a:r>
              <a:rPr lang="en-US" sz="1800" dirty="0" err="1">
                <a:solidFill>
                  <a:schemeClr val="dk1"/>
                </a:solidFill>
                <a:latin typeface="Montserrat"/>
                <a:ea typeface="Montserrat"/>
                <a:cs typeface="Montserrat"/>
                <a:sym typeface="Montserrat"/>
              </a:rPr>
              <a:t>cosy</a:t>
            </a:r>
            <a:r>
              <a:rPr lang="en-US" sz="1800" dirty="0">
                <a:solidFill>
                  <a:schemeClr val="dk1"/>
                </a:solidFill>
                <a:latin typeface="Montserrat"/>
                <a:ea typeface="Montserrat"/>
                <a:cs typeface="Montserrat"/>
                <a:sym typeface="Montserrat"/>
              </a:rPr>
              <a:t> setting. Originating in the 18</a:t>
            </a:r>
            <a:r>
              <a:rPr lang="en-US" sz="1800" baseline="30000" dirty="0">
                <a:solidFill>
                  <a:schemeClr val="dk1"/>
                </a:solidFill>
                <a:latin typeface="Montserrat"/>
                <a:ea typeface="Montserrat"/>
                <a:cs typeface="Montserrat"/>
                <a:sym typeface="Montserrat"/>
              </a:rPr>
              <a:t>th</a:t>
            </a:r>
            <a:r>
              <a:rPr lang="en-US" sz="1800" dirty="0">
                <a:solidFill>
                  <a:schemeClr val="dk1"/>
                </a:solidFill>
                <a:latin typeface="Montserrat"/>
                <a:ea typeface="Montserrat"/>
                <a:cs typeface="Montserrat"/>
                <a:sym typeface="Montserrat"/>
              </a:rPr>
              <a:t> century, but only coined “shabby chic” in the 1980s, this interior trend has become timeless. Rustic furniture, show off mixed collectibles and accessories packed full of character and personality, layers of comforting materials give the “shabby chic” beauty.  Light stormy grey, off-white, white and tones of beige make the ideal backdrop.</a:t>
            </a:r>
            <a:endParaRPr dirty="0"/>
          </a:p>
        </p:txBody>
      </p:sp>
      <p:sp>
        <p:nvSpPr>
          <p:cNvPr id="591" name="Google Shape;591;p22"/>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22"/>
          <p:cNvSpPr txBox="1"/>
          <p:nvPr/>
        </p:nvSpPr>
        <p:spPr>
          <a:xfrm>
            <a:off x="1089142" y="1016305"/>
            <a:ext cx="1175757"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593" name="Google Shape;593;p22"/>
          <p:cNvGrpSpPr/>
          <p:nvPr/>
        </p:nvGrpSpPr>
        <p:grpSpPr>
          <a:xfrm>
            <a:off x="1061006" y="4098210"/>
            <a:ext cx="1002874" cy="431374"/>
            <a:chOff x="0" y="0"/>
            <a:chExt cx="1337165" cy="575165"/>
          </a:xfrm>
        </p:grpSpPr>
        <p:sp>
          <p:nvSpPr>
            <p:cNvPr id="594" name="Google Shape;594;p22"/>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22"/>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22"/>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22"/>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26"/>
          <p:cNvPicPr preferRelativeResize="0"/>
          <p:nvPr/>
        </p:nvPicPr>
        <p:blipFill rotWithShape="1">
          <a:blip r:embed="rId3">
            <a:alphaModFix/>
          </a:blip>
          <a:srcRect r="16429"/>
          <a:stretch/>
        </p:blipFill>
        <p:spPr>
          <a:xfrm>
            <a:off x="11677127" y="5188011"/>
            <a:ext cx="6622131" cy="5098990"/>
          </a:xfrm>
          <a:prstGeom prst="rect">
            <a:avLst/>
          </a:prstGeom>
          <a:noFill/>
          <a:ln>
            <a:noFill/>
          </a:ln>
        </p:spPr>
      </p:pic>
      <p:pic>
        <p:nvPicPr>
          <p:cNvPr id="661" name="Google Shape;661;p26" descr="modern urban interior design"/>
          <p:cNvPicPr preferRelativeResize="0"/>
          <p:nvPr/>
        </p:nvPicPr>
        <p:blipFill rotWithShape="1">
          <a:blip r:embed="rId4">
            <a:alphaModFix/>
          </a:blip>
          <a:srcRect/>
          <a:stretch/>
        </p:blipFill>
        <p:spPr>
          <a:xfrm>
            <a:off x="20203" y="1"/>
            <a:ext cx="8228920" cy="5143500"/>
          </a:xfrm>
          <a:prstGeom prst="rect">
            <a:avLst/>
          </a:prstGeom>
          <a:noFill/>
          <a:ln>
            <a:noFill/>
          </a:ln>
        </p:spPr>
      </p:pic>
      <p:pic>
        <p:nvPicPr>
          <p:cNvPr id="662" name="Google Shape;662;p26"/>
          <p:cNvPicPr preferRelativeResize="0"/>
          <p:nvPr/>
        </p:nvPicPr>
        <p:blipFill rotWithShape="1">
          <a:blip r:embed="rId5">
            <a:alphaModFix/>
          </a:blip>
          <a:srcRect/>
          <a:stretch/>
        </p:blipFill>
        <p:spPr>
          <a:xfrm>
            <a:off x="8009688" y="5188011"/>
            <a:ext cx="3630032" cy="5098990"/>
          </a:xfrm>
          <a:prstGeom prst="rect">
            <a:avLst/>
          </a:prstGeom>
          <a:noFill/>
          <a:ln>
            <a:noFill/>
          </a:ln>
        </p:spPr>
      </p:pic>
      <p:pic>
        <p:nvPicPr>
          <p:cNvPr id="663" name="Google Shape;663;p26"/>
          <p:cNvPicPr preferRelativeResize="0"/>
          <p:nvPr/>
        </p:nvPicPr>
        <p:blipFill rotWithShape="1">
          <a:blip r:embed="rId6">
            <a:alphaModFix/>
          </a:blip>
          <a:srcRect/>
          <a:stretch/>
        </p:blipFill>
        <p:spPr>
          <a:xfrm>
            <a:off x="8274731" y="14247"/>
            <a:ext cx="3857625" cy="5129253"/>
          </a:xfrm>
          <a:prstGeom prst="rect">
            <a:avLst/>
          </a:prstGeom>
          <a:noFill/>
          <a:ln>
            <a:noFill/>
          </a:ln>
        </p:spPr>
      </p:pic>
      <p:pic>
        <p:nvPicPr>
          <p:cNvPr id="664" name="Google Shape;664;p26"/>
          <p:cNvPicPr preferRelativeResize="0"/>
          <p:nvPr/>
        </p:nvPicPr>
        <p:blipFill rotWithShape="1">
          <a:blip r:embed="rId7">
            <a:alphaModFix/>
          </a:blip>
          <a:srcRect t="6509"/>
          <a:stretch/>
        </p:blipFill>
        <p:spPr>
          <a:xfrm>
            <a:off x="12172032" y="14247"/>
            <a:ext cx="6127226" cy="5129253"/>
          </a:xfrm>
          <a:prstGeom prst="rect">
            <a:avLst/>
          </a:prstGeom>
          <a:noFill/>
          <a:ln>
            <a:noFill/>
          </a:ln>
        </p:spPr>
      </p:pic>
      <p:sp>
        <p:nvSpPr>
          <p:cNvPr id="665" name="Google Shape;665;p26"/>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Urban</a:t>
            </a:r>
            <a:endParaRPr/>
          </a:p>
        </p:txBody>
      </p:sp>
      <p:sp>
        <p:nvSpPr>
          <p:cNvPr id="666" name="Google Shape;666;p26"/>
          <p:cNvSpPr txBox="1"/>
          <p:nvPr/>
        </p:nvSpPr>
        <p:spPr>
          <a:xfrm>
            <a:off x="1576236" y="6475026"/>
            <a:ext cx="4824564" cy="3323987"/>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111111"/>
                </a:solidFill>
                <a:latin typeface="Montserrat"/>
                <a:ea typeface="Montserrat"/>
                <a:cs typeface="Montserrat"/>
                <a:sym typeface="Montserrat"/>
              </a:rPr>
              <a:t>Urban interior design blends elements of contemporary, modern, and industrial designs to create a functional unique style for inner-city living. Having a softer, more comfortable look than industrial design styles, urban design embraces warehouse conversions and loft environments as its foundation keeping untouched brick or concrete walls, using glass, </a:t>
            </a:r>
            <a:r>
              <a:rPr lang="en-US" sz="1800">
                <a:solidFill>
                  <a:srgbClr val="444444"/>
                </a:solidFill>
                <a:latin typeface="Montserrat"/>
                <a:ea typeface="Montserrat"/>
                <a:cs typeface="Montserrat"/>
                <a:sym typeface="Montserrat"/>
              </a:rPr>
              <a:t>wood, metal, plastic and leather. The interior uses only white, black, grey and beige basic colors. </a:t>
            </a:r>
            <a:endParaRPr sz="1800">
              <a:solidFill>
                <a:schemeClr val="dk1"/>
              </a:solidFill>
              <a:latin typeface="Montserrat"/>
              <a:ea typeface="Montserrat"/>
              <a:cs typeface="Montserrat"/>
              <a:sym typeface="Montserrat"/>
            </a:endParaRPr>
          </a:p>
        </p:txBody>
      </p:sp>
      <p:sp>
        <p:nvSpPr>
          <p:cNvPr id="667" name="Google Shape;667;p26"/>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8" name="Google Shape;668;p26"/>
          <p:cNvSpPr txBox="1"/>
          <p:nvPr/>
        </p:nvSpPr>
        <p:spPr>
          <a:xfrm>
            <a:off x="1061007" y="1016305"/>
            <a:ext cx="1002874"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669" name="Google Shape;669;p26"/>
          <p:cNvGrpSpPr/>
          <p:nvPr/>
        </p:nvGrpSpPr>
        <p:grpSpPr>
          <a:xfrm>
            <a:off x="1061006" y="4098210"/>
            <a:ext cx="1002874" cy="431374"/>
            <a:chOff x="0" y="0"/>
            <a:chExt cx="1337165" cy="575165"/>
          </a:xfrm>
        </p:grpSpPr>
        <p:sp>
          <p:nvSpPr>
            <p:cNvPr id="670" name="Google Shape;670;p26"/>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Google Shape;671;p26"/>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p26"/>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3" name="Google Shape;673;p26"/>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25"/>
          <p:cNvPicPr preferRelativeResize="0"/>
          <p:nvPr/>
        </p:nvPicPr>
        <p:blipFill rotWithShape="1">
          <a:blip r:embed="rId3">
            <a:alphaModFix/>
          </a:blip>
          <a:srcRect t="5936"/>
          <a:stretch/>
        </p:blipFill>
        <p:spPr>
          <a:xfrm>
            <a:off x="0" y="0"/>
            <a:ext cx="4455816" cy="5122057"/>
          </a:xfrm>
          <a:prstGeom prst="rect">
            <a:avLst/>
          </a:prstGeom>
          <a:noFill/>
          <a:ln>
            <a:noFill/>
          </a:ln>
        </p:spPr>
      </p:pic>
      <p:pic>
        <p:nvPicPr>
          <p:cNvPr id="642" name="Google Shape;642;p25"/>
          <p:cNvPicPr preferRelativeResize="0"/>
          <p:nvPr/>
        </p:nvPicPr>
        <p:blipFill rotWithShape="1">
          <a:blip r:embed="rId4">
            <a:alphaModFix/>
          </a:blip>
          <a:srcRect t="1252"/>
          <a:stretch/>
        </p:blipFill>
        <p:spPr>
          <a:xfrm>
            <a:off x="14161652" y="0"/>
            <a:ext cx="4170492" cy="5113080"/>
          </a:xfrm>
          <a:prstGeom prst="rect">
            <a:avLst/>
          </a:prstGeom>
          <a:noFill/>
          <a:ln>
            <a:noFill/>
          </a:ln>
        </p:spPr>
      </p:pic>
      <p:pic>
        <p:nvPicPr>
          <p:cNvPr id="643" name="Google Shape;643;p25"/>
          <p:cNvPicPr preferRelativeResize="0"/>
          <p:nvPr/>
        </p:nvPicPr>
        <p:blipFill rotWithShape="1">
          <a:blip r:embed="rId5">
            <a:alphaModFix/>
          </a:blip>
          <a:srcRect t="1254" r="-38"/>
          <a:stretch/>
        </p:blipFill>
        <p:spPr>
          <a:xfrm>
            <a:off x="4520469" y="0"/>
            <a:ext cx="5175072" cy="5108231"/>
          </a:xfrm>
          <a:prstGeom prst="rect">
            <a:avLst/>
          </a:prstGeom>
          <a:noFill/>
          <a:ln>
            <a:noFill/>
          </a:ln>
        </p:spPr>
      </p:pic>
      <p:pic>
        <p:nvPicPr>
          <p:cNvPr id="644" name="Google Shape;644;p25"/>
          <p:cNvPicPr preferRelativeResize="0"/>
          <p:nvPr/>
        </p:nvPicPr>
        <p:blipFill rotWithShape="1">
          <a:blip r:embed="rId6">
            <a:alphaModFix/>
          </a:blip>
          <a:srcRect b="4114"/>
          <a:stretch/>
        </p:blipFill>
        <p:spPr>
          <a:xfrm>
            <a:off x="13030200" y="5173921"/>
            <a:ext cx="5327490" cy="5108231"/>
          </a:xfrm>
          <a:prstGeom prst="rect">
            <a:avLst/>
          </a:prstGeom>
          <a:noFill/>
          <a:ln>
            <a:noFill/>
          </a:ln>
        </p:spPr>
      </p:pic>
      <p:pic>
        <p:nvPicPr>
          <p:cNvPr id="645" name="Google Shape;645;p25"/>
          <p:cNvPicPr preferRelativeResize="0"/>
          <p:nvPr/>
        </p:nvPicPr>
        <p:blipFill rotWithShape="1">
          <a:blip r:embed="rId7">
            <a:alphaModFix/>
          </a:blip>
          <a:srcRect t="5769"/>
          <a:stretch/>
        </p:blipFill>
        <p:spPr>
          <a:xfrm>
            <a:off x="9760194" y="0"/>
            <a:ext cx="4336806" cy="5108231"/>
          </a:xfrm>
          <a:prstGeom prst="rect">
            <a:avLst/>
          </a:prstGeom>
          <a:noFill/>
          <a:ln>
            <a:noFill/>
          </a:ln>
        </p:spPr>
      </p:pic>
      <p:pic>
        <p:nvPicPr>
          <p:cNvPr id="646" name="Google Shape;646;p25"/>
          <p:cNvPicPr preferRelativeResize="0"/>
          <p:nvPr/>
        </p:nvPicPr>
        <p:blipFill rotWithShape="1">
          <a:blip r:embed="rId8">
            <a:alphaModFix/>
          </a:blip>
          <a:srcRect t="13992" b="4606"/>
          <a:stretch/>
        </p:blipFill>
        <p:spPr>
          <a:xfrm>
            <a:off x="8009687" y="5173921"/>
            <a:ext cx="4955861" cy="5108231"/>
          </a:xfrm>
          <a:prstGeom prst="rect">
            <a:avLst/>
          </a:prstGeom>
          <a:noFill/>
          <a:ln>
            <a:noFill/>
          </a:ln>
        </p:spPr>
      </p:pic>
      <p:sp>
        <p:nvSpPr>
          <p:cNvPr id="647" name="Google Shape;647;p25"/>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dirty="0">
                <a:solidFill>
                  <a:srgbClr val="292929"/>
                </a:solidFill>
                <a:latin typeface="Montserrat"/>
                <a:ea typeface="Montserrat"/>
                <a:cs typeface="Montserrat"/>
                <a:sym typeface="Montserrat"/>
              </a:rPr>
              <a:t>Tropical</a:t>
            </a:r>
            <a:endParaRPr dirty="0"/>
          </a:p>
        </p:txBody>
      </p:sp>
      <p:sp>
        <p:nvSpPr>
          <p:cNvPr id="648" name="Google Shape;648;p25"/>
          <p:cNvSpPr txBox="1"/>
          <p:nvPr/>
        </p:nvSpPr>
        <p:spPr>
          <a:xfrm>
            <a:off x="1576236" y="6475026"/>
            <a:ext cx="4824564" cy="3600986"/>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dirty="0">
                <a:solidFill>
                  <a:srgbClr val="202124"/>
                </a:solidFill>
                <a:latin typeface="Montserrat"/>
                <a:ea typeface="Montserrat"/>
                <a:cs typeface="Montserrat"/>
                <a:sym typeface="Montserrat"/>
              </a:rPr>
              <a:t>Tropical style is all about casual, relaxing atmosphere with a resort-style feel, comfort , ease and utility and is eclectic by definition. The style is characterized by warm and soothing, </a:t>
            </a:r>
            <a:r>
              <a:rPr lang="en-US" sz="1800" dirty="0" err="1">
                <a:solidFill>
                  <a:srgbClr val="202124"/>
                </a:solidFill>
                <a:latin typeface="Montserrat"/>
                <a:ea typeface="Montserrat"/>
                <a:cs typeface="Montserrat"/>
                <a:sym typeface="Montserrat"/>
              </a:rPr>
              <a:t>colours</a:t>
            </a:r>
            <a:r>
              <a:rPr lang="en-US" sz="1800" dirty="0">
                <a:solidFill>
                  <a:srgbClr val="202124"/>
                </a:solidFill>
                <a:latin typeface="Montserrat"/>
                <a:ea typeface="Montserrat"/>
                <a:cs typeface="Montserrat"/>
                <a:sym typeface="Montserrat"/>
              </a:rPr>
              <a:t> drawn mostly from natural elements such as the sea, sky, and vegetation. Hues may be deep and rich or may fall on the lighter, brighter side.</a:t>
            </a:r>
            <a:endParaRPr dirty="0"/>
          </a:p>
          <a:p>
            <a:pPr marL="0" marR="0" lvl="0" indent="0" algn="just" rtl="0">
              <a:spcBef>
                <a:spcPts val="0"/>
              </a:spcBef>
              <a:spcAft>
                <a:spcPts val="0"/>
              </a:spcAft>
              <a:buNone/>
            </a:pPr>
            <a:r>
              <a:rPr lang="en-US" sz="1800" dirty="0">
                <a:solidFill>
                  <a:srgbClr val="202124"/>
                </a:solidFill>
                <a:latin typeface="Montserrat"/>
                <a:ea typeface="Montserrat"/>
                <a:cs typeface="Montserrat"/>
                <a:sym typeface="Montserrat"/>
              </a:rPr>
              <a:t>Tropical modern combines the clean lines and muted </a:t>
            </a:r>
            <a:r>
              <a:rPr lang="en-US" sz="1800" dirty="0" err="1">
                <a:solidFill>
                  <a:srgbClr val="202124"/>
                </a:solidFill>
                <a:latin typeface="Montserrat"/>
                <a:ea typeface="Montserrat"/>
                <a:cs typeface="Montserrat"/>
                <a:sym typeface="Montserrat"/>
              </a:rPr>
              <a:t>colour</a:t>
            </a:r>
            <a:r>
              <a:rPr lang="en-US" sz="1800" dirty="0">
                <a:solidFill>
                  <a:srgbClr val="202124"/>
                </a:solidFill>
                <a:latin typeface="Montserrat"/>
                <a:ea typeface="Montserrat"/>
                <a:cs typeface="Montserrat"/>
                <a:sym typeface="Montserrat"/>
              </a:rPr>
              <a:t> palette of contemporary design with the exotic woods and stone found in island homes.</a:t>
            </a:r>
            <a:endParaRPr sz="1800" dirty="0">
              <a:solidFill>
                <a:schemeClr val="dk1"/>
              </a:solidFill>
              <a:latin typeface="Montserrat"/>
              <a:ea typeface="Montserrat"/>
              <a:cs typeface="Montserrat"/>
              <a:sym typeface="Montserrat"/>
            </a:endParaRPr>
          </a:p>
        </p:txBody>
      </p:sp>
      <p:sp>
        <p:nvSpPr>
          <p:cNvPr id="649" name="Google Shape;649;p25"/>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25"/>
          <p:cNvSpPr txBox="1"/>
          <p:nvPr/>
        </p:nvSpPr>
        <p:spPr>
          <a:xfrm>
            <a:off x="1075074" y="1016305"/>
            <a:ext cx="1002873" cy="64120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651" name="Google Shape;651;p25"/>
          <p:cNvGrpSpPr/>
          <p:nvPr/>
        </p:nvGrpSpPr>
        <p:grpSpPr>
          <a:xfrm>
            <a:off x="1061006" y="4098210"/>
            <a:ext cx="1002874" cy="431374"/>
            <a:chOff x="0" y="0"/>
            <a:chExt cx="1337165" cy="575165"/>
          </a:xfrm>
        </p:grpSpPr>
        <p:sp>
          <p:nvSpPr>
            <p:cNvPr id="652" name="Google Shape;652;p25"/>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p25"/>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4" name="Google Shape;654;p25"/>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655;p25"/>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24" descr="40 Transitional Bedrooms That Beautifully Bridge Modern And Traditional"/>
          <p:cNvPicPr preferRelativeResize="0"/>
          <p:nvPr/>
        </p:nvPicPr>
        <p:blipFill rotWithShape="1">
          <a:blip r:embed="rId3">
            <a:alphaModFix/>
          </a:blip>
          <a:srcRect r="1393"/>
          <a:stretch/>
        </p:blipFill>
        <p:spPr>
          <a:xfrm>
            <a:off x="11186264" y="5185947"/>
            <a:ext cx="7101736" cy="5112414"/>
          </a:xfrm>
          <a:prstGeom prst="rect">
            <a:avLst/>
          </a:prstGeom>
          <a:noFill/>
          <a:ln>
            <a:noFill/>
          </a:ln>
        </p:spPr>
      </p:pic>
      <p:pic>
        <p:nvPicPr>
          <p:cNvPr id="623" name="Google Shape;623;p24" descr="Before &amp;amp; After: Transitional Living Room Online Interior Design -"/>
          <p:cNvPicPr preferRelativeResize="0"/>
          <p:nvPr/>
        </p:nvPicPr>
        <p:blipFill rotWithShape="1">
          <a:blip r:embed="rId4">
            <a:alphaModFix/>
          </a:blip>
          <a:srcRect t="1286" r="5185" b="1"/>
          <a:stretch/>
        </p:blipFill>
        <p:spPr>
          <a:xfrm>
            <a:off x="10902237" y="0"/>
            <a:ext cx="7385763" cy="5128922"/>
          </a:xfrm>
          <a:prstGeom prst="rect">
            <a:avLst/>
          </a:prstGeom>
          <a:noFill/>
          <a:ln>
            <a:noFill/>
          </a:ln>
        </p:spPr>
      </p:pic>
      <p:pic>
        <p:nvPicPr>
          <p:cNvPr id="624" name="Google Shape;624;p24" descr="Transitional Kitchen Designs You Will Absolutely Love | Home Remodeling  Contractors | S… | Transitional kitchen design, Transitional style kitchen,  Elegant kitchens"/>
          <p:cNvPicPr preferRelativeResize="0"/>
          <p:nvPr/>
        </p:nvPicPr>
        <p:blipFill rotWithShape="1">
          <a:blip r:embed="rId5">
            <a:alphaModFix/>
          </a:blip>
          <a:srcRect t="1287"/>
          <a:stretch/>
        </p:blipFill>
        <p:spPr>
          <a:xfrm>
            <a:off x="1" y="-1"/>
            <a:ext cx="3305397" cy="5125127"/>
          </a:xfrm>
          <a:prstGeom prst="rect">
            <a:avLst/>
          </a:prstGeom>
          <a:noFill/>
          <a:ln>
            <a:noFill/>
          </a:ln>
        </p:spPr>
      </p:pic>
      <p:pic>
        <p:nvPicPr>
          <p:cNvPr id="625" name="Google Shape;625;p24" descr="46 Transitional dining rooms ideas in 2021 | dining, dining room decor,  dining room design"/>
          <p:cNvPicPr preferRelativeResize="0"/>
          <p:nvPr/>
        </p:nvPicPr>
        <p:blipFill rotWithShape="1">
          <a:blip r:embed="rId6">
            <a:alphaModFix/>
          </a:blip>
          <a:srcRect t="1274"/>
          <a:stretch/>
        </p:blipFill>
        <p:spPr>
          <a:xfrm>
            <a:off x="3352800" y="-1"/>
            <a:ext cx="3908352" cy="5128923"/>
          </a:xfrm>
          <a:prstGeom prst="rect">
            <a:avLst/>
          </a:prstGeom>
          <a:noFill/>
          <a:ln>
            <a:noFill/>
          </a:ln>
        </p:spPr>
      </p:pic>
      <p:pic>
        <p:nvPicPr>
          <p:cNvPr id="626" name="Google Shape;626;p24"/>
          <p:cNvPicPr preferRelativeResize="0"/>
          <p:nvPr/>
        </p:nvPicPr>
        <p:blipFill rotWithShape="1">
          <a:blip r:embed="rId7">
            <a:alphaModFix/>
          </a:blip>
          <a:srcRect t="3580"/>
          <a:stretch/>
        </p:blipFill>
        <p:spPr>
          <a:xfrm>
            <a:off x="7308554" y="0"/>
            <a:ext cx="3546281" cy="5128921"/>
          </a:xfrm>
          <a:prstGeom prst="rect">
            <a:avLst/>
          </a:prstGeom>
          <a:noFill/>
          <a:ln>
            <a:noFill/>
          </a:ln>
        </p:spPr>
      </p:pic>
      <p:pic>
        <p:nvPicPr>
          <p:cNvPr id="627" name="Google Shape;627;p24"/>
          <p:cNvPicPr preferRelativeResize="0"/>
          <p:nvPr/>
        </p:nvPicPr>
        <p:blipFill rotWithShape="1">
          <a:blip r:embed="rId8">
            <a:alphaModFix/>
          </a:blip>
          <a:srcRect/>
          <a:stretch/>
        </p:blipFill>
        <p:spPr>
          <a:xfrm>
            <a:off x="7510976" y="5185947"/>
            <a:ext cx="3585977" cy="5128922"/>
          </a:xfrm>
          <a:prstGeom prst="rect">
            <a:avLst/>
          </a:prstGeom>
          <a:noFill/>
          <a:ln>
            <a:noFill/>
          </a:ln>
        </p:spPr>
      </p:pic>
      <p:sp>
        <p:nvSpPr>
          <p:cNvPr id="628" name="Google Shape;628;p24"/>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Transitional</a:t>
            </a:r>
            <a:endParaRPr/>
          </a:p>
        </p:txBody>
      </p:sp>
      <p:sp>
        <p:nvSpPr>
          <p:cNvPr id="629" name="Google Shape;629;p24"/>
          <p:cNvSpPr txBox="1"/>
          <p:nvPr/>
        </p:nvSpPr>
        <p:spPr>
          <a:xfrm>
            <a:off x="1576236" y="6475026"/>
            <a:ext cx="4824564" cy="360098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202124"/>
                </a:solidFill>
                <a:latin typeface="Montserrat"/>
                <a:ea typeface="Montserrat"/>
                <a:cs typeface="Montserrat"/>
                <a:sym typeface="Montserrat"/>
              </a:rPr>
              <a:t>Transitional design is a balanced blend of the traditional and contemporary styles, elegant and timeless that </a:t>
            </a:r>
            <a:r>
              <a:rPr lang="en-US" sz="1800">
                <a:solidFill>
                  <a:srgbClr val="202122"/>
                </a:solidFill>
                <a:latin typeface="Montserrat"/>
                <a:ea typeface="Montserrat"/>
                <a:cs typeface="Montserrat"/>
                <a:sym typeface="Montserrat"/>
              </a:rPr>
              <a:t>combines curves with straight lines to create a design that balances masculine and feminine attributes, aiming to create a comfortable and relaxing style</a:t>
            </a:r>
            <a:r>
              <a:rPr lang="en-US" sz="1800">
                <a:solidFill>
                  <a:srgbClr val="202124"/>
                </a:solidFill>
                <a:latin typeface="Montserrat"/>
                <a:ea typeface="Montserrat"/>
                <a:cs typeface="Montserrat"/>
                <a:sym typeface="Montserrat"/>
              </a:rPr>
              <a:t>.</a:t>
            </a:r>
            <a:endParaRPr/>
          </a:p>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The hallmarks of transitional style include a neutral colour palette </a:t>
            </a:r>
            <a:r>
              <a:rPr lang="en-US" sz="1800">
                <a:solidFill>
                  <a:srgbClr val="202122"/>
                </a:solidFill>
                <a:latin typeface="Montserrat"/>
                <a:ea typeface="Montserrat"/>
                <a:cs typeface="Montserrat"/>
                <a:sym typeface="Montserrat"/>
              </a:rPr>
              <a:t>with colour in art and accents rather than upholstery and floors</a:t>
            </a:r>
            <a:r>
              <a:rPr lang="en-US" sz="1800">
                <a:solidFill>
                  <a:srgbClr val="202124"/>
                </a:solidFill>
                <a:latin typeface="Montserrat"/>
                <a:ea typeface="Montserrat"/>
                <a:cs typeface="Montserrat"/>
                <a:sym typeface="Montserrat"/>
              </a:rPr>
              <a:t>, organic textures, minimal artwork and accessories, and comfortable furniture.</a:t>
            </a:r>
            <a:endParaRPr/>
          </a:p>
        </p:txBody>
      </p:sp>
      <p:sp>
        <p:nvSpPr>
          <p:cNvPr id="630" name="Google Shape;630;p24"/>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1" name="Google Shape;631;p24"/>
          <p:cNvSpPr txBox="1"/>
          <p:nvPr/>
        </p:nvSpPr>
        <p:spPr>
          <a:xfrm>
            <a:off x="1075074" y="1016305"/>
            <a:ext cx="1002874"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632" name="Google Shape;632;p24"/>
          <p:cNvGrpSpPr/>
          <p:nvPr/>
        </p:nvGrpSpPr>
        <p:grpSpPr>
          <a:xfrm>
            <a:off x="1061006" y="4098210"/>
            <a:ext cx="1002874" cy="431374"/>
            <a:chOff x="0" y="0"/>
            <a:chExt cx="1337165" cy="575165"/>
          </a:xfrm>
        </p:grpSpPr>
        <p:sp>
          <p:nvSpPr>
            <p:cNvPr id="633" name="Google Shape;633;p24"/>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4" name="Google Shape;634;p24"/>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5" name="Google Shape;635;p24"/>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24"/>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21" descr="Rustic inspired Scandinavian bedroom decor"/>
          <p:cNvPicPr preferRelativeResize="0"/>
          <p:nvPr/>
        </p:nvPicPr>
        <p:blipFill rotWithShape="1">
          <a:blip r:embed="rId3">
            <a:alphaModFix/>
          </a:blip>
          <a:srcRect r="17163"/>
          <a:stretch/>
        </p:blipFill>
        <p:spPr>
          <a:xfrm>
            <a:off x="11310257" y="5232927"/>
            <a:ext cx="6977743" cy="5054072"/>
          </a:xfrm>
          <a:prstGeom prst="rect">
            <a:avLst/>
          </a:prstGeom>
          <a:noFill/>
          <a:ln>
            <a:noFill/>
          </a:ln>
        </p:spPr>
      </p:pic>
      <p:pic>
        <p:nvPicPr>
          <p:cNvPr id="563" name="Google Shape;563;p21"/>
          <p:cNvPicPr preferRelativeResize="0"/>
          <p:nvPr/>
        </p:nvPicPr>
        <p:blipFill rotWithShape="1">
          <a:blip r:embed="rId4">
            <a:alphaModFix/>
          </a:blip>
          <a:srcRect/>
          <a:stretch/>
        </p:blipFill>
        <p:spPr>
          <a:xfrm>
            <a:off x="7320230" y="1"/>
            <a:ext cx="3663216" cy="5190258"/>
          </a:xfrm>
          <a:prstGeom prst="rect">
            <a:avLst/>
          </a:prstGeom>
          <a:noFill/>
          <a:ln>
            <a:noFill/>
          </a:ln>
        </p:spPr>
      </p:pic>
      <p:pic>
        <p:nvPicPr>
          <p:cNvPr id="564" name="Google Shape;564;p21"/>
          <p:cNvPicPr preferRelativeResize="0"/>
          <p:nvPr/>
        </p:nvPicPr>
        <p:blipFill rotWithShape="1">
          <a:blip r:embed="rId5">
            <a:alphaModFix/>
          </a:blip>
          <a:srcRect t="11944"/>
          <a:stretch/>
        </p:blipFill>
        <p:spPr>
          <a:xfrm>
            <a:off x="-19363" y="0"/>
            <a:ext cx="7293016" cy="5192098"/>
          </a:xfrm>
          <a:prstGeom prst="rect">
            <a:avLst/>
          </a:prstGeom>
          <a:noFill/>
          <a:ln>
            <a:noFill/>
          </a:ln>
        </p:spPr>
      </p:pic>
      <p:pic>
        <p:nvPicPr>
          <p:cNvPr id="565" name="Google Shape;565;p21"/>
          <p:cNvPicPr preferRelativeResize="0"/>
          <p:nvPr/>
        </p:nvPicPr>
        <p:blipFill rotWithShape="1">
          <a:blip r:embed="rId6">
            <a:alphaModFix/>
          </a:blip>
          <a:srcRect r="27873"/>
          <a:stretch/>
        </p:blipFill>
        <p:spPr>
          <a:xfrm>
            <a:off x="15194703" y="1"/>
            <a:ext cx="3093297" cy="5192098"/>
          </a:xfrm>
          <a:prstGeom prst="rect">
            <a:avLst/>
          </a:prstGeom>
          <a:noFill/>
          <a:ln>
            <a:noFill/>
          </a:ln>
        </p:spPr>
      </p:pic>
      <p:pic>
        <p:nvPicPr>
          <p:cNvPr id="566" name="Google Shape;566;p21"/>
          <p:cNvPicPr preferRelativeResize="0"/>
          <p:nvPr/>
        </p:nvPicPr>
        <p:blipFill rotWithShape="1">
          <a:blip r:embed="rId7">
            <a:alphaModFix/>
          </a:blip>
          <a:srcRect/>
          <a:stretch/>
        </p:blipFill>
        <p:spPr>
          <a:xfrm>
            <a:off x="11014349" y="5284"/>
            <a:ext cx="4149451" cy="5186813"/>
          </a:xfrm>
          <a:prstGeom prst="rect">
            <a:avLst/>
          </a:prstGeom>
          <a:noFill/>
          <a:ln>
            <a:noFill/>
          </a:ln>
        </p:spPr>
      </p:pic>
      <p:pic>
        <p:nvPicPr>
          <p:cNvPr id="567" name="Google Shape;567;p21"/>
          <p:cNvPicPr preferRelativeResize="0"/>
          <p:nvPr/>
        </p:nvPicPr>
        <p:blipFill rotWithShape="1">
          <a:blip r:embed="rId8">
            <a:alphaModFix/>
          </a:blip>
          <a:srcRect/>
          <a:stretch/>
        </p:blipFill>
        <p:spPr>
          <a:xfrm>
            <a:off x="7990114" y="5232928"/>
            <a:ext cx="3287486" cy="5054072"/>
          </a:xfrm>
          <a:prstGeom prst="rect">
            <a:avLst/>
          </a:prstGeom>
          <a:noFill/>
          <a:ln>
            <a:noFill/>
          </a:ln>
        </p:spPr>
      </p:pic>
      <p:sp>
        <p:nvSpPr>
          <p:cNvPr id="568" name="Google Shape;568;p21"/>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Scandinavian</a:t>
            </a:r>
            <a:endParaRPr/>
          </a:p>
        </p:txBody>
      </p:sp>
      <p:sp>
        <p:nvSpPr>
          <p:cNvPr id="569" name="Google Shape;569;p21"/>
          <p:cNvSpPr txBox="1"/>
          <p:nvPr/>
        </p:nvSpPr>
        <p:spPr>
          <a:xfrm>
            <a:off x="1576236" y="6475026"/>
            <a:ext cx="4824564" cy="1938992"/>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Scandinavian interior design is a minimalistic style using a blend of textures and soft hues to make sleek, modern décor feel warm and inviting. It emphasizes clean lines, utility, and simple furnishings that are functional, beautiful, and cosy.</a:t>
            </a:r>
            <a:endParaRPr sz="1800">
              <a:solidFill>
                <a:schemeClr val="dk1"/>
              </a:solidFill>
              <a:latin typeface="Montserrat"/>
              <a:ea typeface="Montserrat"/>
              <a:cs typeface="Montserrat"/>
              <a:sym typeface="Montserrat"/>
            </a:endParaRPr>
          </a:p>
        </p:txBody>
      </p:sp>
      <p:sp>
        <p:nvSpPr>
          <p:cNvPr id="570" name="Google Shape;570;p21"/>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21"/>
          <p:cNvSpPr txBox="1"/>
          <p:nvPr/>
        </p:nvSpPr>
        <p:spPr>
          <a:xfrm>
            <a:off x="1075074" y="1016305"/>
            <a:ext cx="1002874" cy="64120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572" name="Google Shape;572;p21"/>
          <p:cNvGrpSpPr/>
          <p:nvPr/>
        </p:nvGrpSpPr>
        <p:grpSpPr>
          <a:xfrm>
            <a:off x="1061006" y="4098210"/>
            <a:ext cx="1002874" cy="431374"/>
            <a:chOff x="0" y="0"/>
            <a:chExt cx="1337165" cy="575165"/>
          </a:xfrm>
        </p:grpSpPr>
        <p:sp>
          <p:nvSpPr>
            <p:cNvPr id="573" name="Google Shape;573;p21"/>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21"/>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21"/>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21"/>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20" descr="What Is Rustic Design?"/>
          <p:cNvPicPr preferRelativeResize="0"/>
          <p:nvPr/>
        </p:nvPicPr>
        <p:blipFill rotWithShape="1">
          <a:blip r:embed="rId3">
            <a:alphaModFix/>
          </a:blip>
          <a:srcRect/>
          <a:stretch/>
        </p:blipFill>
        <p:spPr>
          <a:xfrm>
            <a:off x="7058416" y="-1"/>
            <a:ext cx="5294899" cy="5143499"/>
          </a:xfrm>
          <a:prstGeom prst="rect">
            <a:avLst/>
          </a:prstGeom>
          <a:noFill/>
          <a:ln>
            <a:noFill/>
          </a:ln>
        </p:spPr>
      </p:pic>
      <p:pic>
        <p:nvPicPr>
          <p:cNvPr id="543" name="Google Shape;543;p20" descr="7 Rustic Design Style Must-Haves - Decorilla Online Interior Design"/>
          <p:cNvPicPr preferRelativeResize="0"/>
          <p:nvPr/>
        </p:nvPicPr>
        <p:blipFill rotWithShape="1">
          <a:blip r:embed="rId4">
            <a:alphaModFix/>
          </a:blip>
          <a:srcRect t="5109"/>
          <a:stretch/>
        </p:blipFill>
        <p:spPr>
          <a:xfrm>
            <a:off x="12398209" y="0"/>
            <a:ext cx="5898421" cy="5143500"/>
          </a:xfrm>
          <a:prstGeom prst="rect">
            <a:avLst/>
          </a:prstGeom>
          <a:noFill/>
          <a:ln>
            <a:noFill/>
          </a:ln>
        </p:spPr>
      </p:pic>
      <p:pic>
        <p:nvPicPr>
          <p:cNvPr id="544" name="Google Shape;544;p20"/>
          <p:cNvPicPr preferRelativeResize="0"/>
          <p:nvPr/>
        </p:nvPicPr>
        <p:blipFill rotWithShape="1">
          <a:blip r:embed="rId5">
            <a:alphaModFix/>
          </a:blip>
          <a:srcRect/>
          <a:stretch/>
        </p:blipFill>
        <p:spPr>
          <a:xfrm>
            <a:off x="-17263" y="-1"/>
            <a:ext cx="3429000" cy="5143500"/>
          </a:xfrm>
          <a:prstGeom prst="rect">
            <a:avLst/>
          </a:prstGeom>
          <a:noFill/>
          <a:ln>
            <a:noFill/>
          </a:ln>
        </p:spPr>
      </p:pic>
      <p:pic>
        <p:nvPicPr>
          <p:cNvPr id="545" name="Google Shape;545;p20"/>
          <p:cNvPicPr preferRelativeResize="0"/>
          <p:nvPr/>
        </p:nvPicPr>
        <p:blipFill rotWithShape="1">
          <a:blip r:embed="rId6">
            <a:alphaModFix/>
          </a:blip>
          <a:srcRect t="3596"/>
          <a:stretch/>
        </p:blipFill>
        <p:spPr>
          <a:xfrm>
            <a:off x="3456631" y="-1"/>
            <a:ext cx="3556891" cy="5143501"/>
          </a:xfrm>
          <a:prstGeom prst="rect">
            <a:avLst/>
          </a:prstGeom>
          <a:noFill/>
          <a:ln>
            <a:noFill/>
          </a:ln>
        </p:spPr>
      </p:pic>
      <p:pic>
        <p:nvPicPr>
          <p:cNvPr id="546" name="Google Shape;546;p20" descr="32 Ultimate Rustic Bedroom Ideas You Would Surely Love"/>
          <p:cNvPicPr preferRelativeResize="0"/>
          <p:nvPr/>
        </p:nvPicPr>
        <p:blipFill rotWithShape="1">
          <a:blip r:embed="rId7">
            <a:alphaModFix/>
          </a:blip>
          <a:srcRect l="21507"/>
          <a:stretch/>
        </p:blipFill>
        <p:spPr>
          <a:xfrm>
            <a:off x="14663503" y="5219702"/>
            <a:ext cx="3627534" cy="5067291"/>
          </a:xfrm>
          <a:prstGeom prst="rect">
            <a:avLst/>
          </a:prstGeom>
          <a:noFill/>
          <a:ln>
            <a:noFill/>
          </a:ln>
        </p:spPr>
      </p:pic>
      <p:pic>
        <p:nvPicPr>
          <p:cNvPr id="547" name="Google Shape;547;p20"/>
          <p:cNvPicPr preferRelativeResize="0"/>
          <p:nvPr/>
        </p:nvPicPr>
        <p:blipFill rotWithShape="1">
          <a:blip r:embed="rId8">
            <a:alphaModFix/>
          </a:blip>
          <a:srcRect r="26398"/>
          <a:stretch/>
        </p:blipFill>
        <p:spPr>
          <a:xfrm>
            <a:off x="8001000" y="5219700"/>
            <a:ext cx="2853334" cy="5067296"/>
          </a:xfrm>
          <a:prstGeom prst="rect">
            <a:avLst/>
          </a:prstGeom>
          <a:noFill/>
          <a:ln>
            <a:noFill/>
          </a:ln>
        </p:spPr>
      </p:pic>
      <p:pic>
        <p:nvPicPr>
          <p:cNvPr id="548" name="Google Shape;548;p20"/>
          <p:cNvPicPr preferRelativeResize="0"/>
          <p:nvPr/>
        </p:nvPicPr>
        <p:blipFill rotWithShape="1">
          <a:blip r:embed="rId9">
            <a:alphaModFix/>
          </a:blip>
          <a:srcRect r="9451"/>
          <a:stretch/>
        </p:blipFill>
        <p:spPr>
          <a:xfrm>
            <a:off x="10923585" y="5219702"/>
            <a:ext cx="3670667" cy="5067296"/>
          </a:xfrm>
          <a:prstGeom prst="rect">
            <a:avLst/>
          </a:prstGeom>
          <a:noFill/>
          <a:ln>
            <a:noFill/>
          </a:ln>
        </p:spPr>
      </p:pic>
      <p:sp>
        <p:nvSpPr>
          <p:cNvPr id="549" name="Google Shape;549;p20"/>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Rustic</a:t>
            </a:r>
            <a:endParaRPr/>
          </a:p>
        </p:txBody>
      </p:sp>
      <p:sp>
        <p:nvSpPr>
          <p:cNvPr id="550" name="Google Shape;550;p20"/>
          <p:cNvSpPr txBox="1"/>
          <p:nvPr/>
        </p:nvSpPr>
        <p:spPr>
          <a:xfrm>
            <a:off x="1576236" y="6475026"/>
            <a:ext cx="4824564" cy="3600986"/>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chemeClr val="dk1"/>
                </a:solidFill>
                <a:latin typeface="Montserrat"/>
                <a:ea typeface="Montserrat"/>
                <a:cs typeface="Montserrat"/>
                <a:sym typeface="Montserrat"/>
              </a:rPr>
              <a:t>Rustic interiors are defined by ruggedness, texture and letting natural, aged, organic beauty shine. The focus is to create a relaxing welcoming atmosphere by highlighting the use of real wood, stone, leaves, and other organic elements.</a:t>
            </a:r>
            <a:endParaRPr/>
          </a:p>
          <a:p>
            <a:pPr marL="0" marR="0" lvl="0" indent="0" algn="just" rtl="0">
              <a:spcBef>
                <a:spcPts val="0"/>
              </a:spcBef>
              <a:spcAft>
                <a:spcPts val="0"/>
              </a:spcAft>
              <a:buNone/>
            </a:pPr>
            <a:r>
              <a:rPr lang="en-US" sz="1800">
                <a:solidFill>
                  <a:schemeClr val="dk1"/>
                </a:solidFill>
                <a:latin typeface="Montserrat"/>
                <a:ea typeface="Montserrat"/>
                <a:cs typeface="Montserrat"/>
                <a:sym typeface="Montserrat"/>
              </a:rPr>
              <a:t>Natural, neutral colours such as warm tints of beiges, whites, browns, and greys are all key.</a:t>
            </a:r>
            <a:endParaRPr/>
          </a:p>
          <a:p>
            <a:pPr marL="0" marR="0" lvl="0" indent="0" algn="just" rtl="0">
              <a:spcBef>
                <a:spcPts val="0"/>
              </a:spcBef>
              <a:spcAft>
                <a:spcPts val="0"/>
              </a:spcAft>
              <a:buNone/>
            </a:pPr>
            <a:r>
              <a:rPr lang="en-US" sz="1800">
                <a:solidFill>
                  <a:schemeClr val="dk1"/>
                </a:solidFill>
                <a:latin typeface="Montserrat"/>
                <a:ea typeface="Montserrat"/>
                <a:cs typeface="Montserrat"/>
                <a:sym typeface="Montserrat"/>
              </a:rPr>
              <a:t>The focus of rustic should be on the material, not the design, so many pieces are incredibly simple. </a:t>
            </a:r>
            <a:endParaRPr/>
          </a:p>
        </p:txBody>
      </p:sp>
      <p:sp>
        <p:nvSpPr>
          <p:cNvPr id="551" name="Google Shape;551;p20"/>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20"/>
          <p:cNvSpPr txBox="1"/>
          <p:nvPr/>
        </p:nvSpPr>
        <p:spPr>
          <a:xfrm>
            <a:off x="1075074" y="1016305"/>
            <a:ext cx="1006333"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553" name="Google Shape;553;p20"/>
          <p:cNvGrpSpPr/>
          <p:nvPr/>
        </p:nvGrpSpPr>
        <p:grpSpPr>
          <a:xfrm>
            <a:off x="1061006" y="4098210"/>
            <a:ext cx="1002874" cy="431374"/>
            <a:chOff x="0" y="0"/>
            <a:chExt cx="1337165" cy="575165"/>
          </a:xfrm>
        </p:grpSpPr>
        <p:sp>
          <p:nvSpPr>
            <p:cNvPr id="554" name="Google Shape;554;p20"/>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20"/>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20"/>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20"/>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18" descr="minimalist-bedroom-design_pinterest - Amity Kett"/>
          <p:cNvPicPr preferRelativeResize="0"/>
          <p:nvPr/>
        </p:nvPicPr>
        <p:blipFill rotWithShape="1">
          <a:blip r:embed="rId3">
            <a:alphaModFix/>
          </a:blip>
          <a:srcRect/>
          <a:stretch/>
        </p:blipFill>
        <p:spPr>
          <a:xfrm>
            <a:off x="12696090" y="5225313"/>
            <a:ext cx="5577248" cy="5061686"/>
          </a:xfrm>
          <a:prstGeom prst="rect">
            <a:avLst/>
          </a:prstGeom>
          <a:noFill/>
          <a:ln>
            <a:noFill/>
          </a:ln>
        </p:spPr>
      </p:pic>
      <p:pic>
        <p:nvPicPr>
          <p:cNvPr id="505" name="Google Shape;505;p18" descr="40 Gorgeously Minimalist Living Rooms That Find Substance in Simplicity"/>
          <p:cNvPicPr preferRelativeResize="0"/>
          <p:nvPr/>
        </p:nvPicPr>
        <p:blipFill rotWithShape="1">
          <a:blip r:embed="rId4">
            <a:alphaModFix/>
          </a:blip>
          <a:srcRect/>
          <a:stretch/>
        </p:blipFill>
        <p:spPr>
          <a:xfrm>
            <a:off x="-1" y="-214407"/>
            <a:ext cx="10759928" cy="5379965"/>
          </a:xfrm>
          <a:prstGeom prst="rect">
            <a:avLst/>
          </a:prstGeom>
          <a:noFill/>
          <a:ln>
            <a:noFill/>
          </a:ln>
        </p:spPr>
      </p:pic>
      <p:pic>
        <p:nvPicPr>
          <p:cNvPr id="506" name="Google Shape;506;p18" descr="40+ Minimalist Bathroom Ideas That Will Inspire You [Picture Gallery] -  Home Decor Bliss"/>
          <p:cNvPicPr preferRelativeResize="0"/>
          <p:nvPr/>
        </p:nvPicPr>
        <p:blipFill rotWithShape="1">
          <a:blip r:embed="rId5">
            <a:alphaModFix/>
          </a:blip>
          <a:srcRect l="12490" r="3940"/>
          <a:stretch/>
        </p:blipFill>
        <p:spPr>
          <a:xfrm>
            <a:off x="7611018" y="5225313"/>
            <a:ext cx="5038182" cy="5061686"/>
          </a:xfrm>
          <a:prstGeom prst="rect">
            <a:avLst/>
          </a:prstGeom>
          <a:noFill/>
          <a:ln>
            <a:noFill/>
          </a:ln>
        </p:spPr>
      </p:pic>
      <p:pic>
        <p:nvPicPr>
          <p:cNvPr id="507" name="Google Shape;507;p18"/>
          <p:cNvPicPr preferRelativeResize="0"/>
          <p:nvPr/>
        </p:nvPicPr>
        <p:blipFill rotWithShape="1">
          <a:blip r:embed="rId6">
            <a:alphaModFix/>
          </a:blip>
          <a:srcRect/>
          <a:stretch/>
        </p:blipFill>
        <p:spPr>
          <a:xfrm>
            <a:off x="10819066" y="-2835"/>
            <a:ext cx="3876295" cy="5168393"/>
          </a:xfrm>
          <a:prstGeom prst="rect">
            <a:avLst/>
          </a:prstGeom>
          <a:noFill/>
          <a:ln>
            <a:noFill/>
          </a:ln>
        </p:spPr>
      </p:pic>
      <p:pic>
        <p:nvPicPr>
          <p:cNvPr id="508" name="Google Shape;508;p18"/>
          <p:cNvPicPr preferRelativeResize="0"/>
          <p:nvPr/>
        </p:nvPicPr>
        <p:blipFill rotWithShape="1">
          <a:blip r:embed="rId7">
            <a:alphaModFix/>
          </a:blip>
          <a:srcRect/>
          <a:stretch/>
        </p:blipFill>
        <p:spPr>
          <a:xfrm>
            <a:off x="14754500" y="-2835"/>
            <a:ext cx="3522849" cy="5153644"/>
          </a:xfrm>
          <a:prstGeom prst="rect">
            <a:avLst/>
          </a:prstGeom>
          <a:noFill/>
          <a:ln>
            <a:noFill/>
          </a:ln>
        </p:spPr>
      </p:pic>
      <p:sp>
        <p:nvSpPr>
          <p:cNvPr id="509" name="Google Shape;509;p18"/>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Minimalist</a:t>
            </a:r>
            <a:endParaRPr/>
          </a:p>
        </p:txBody>
      </p:sp>
      <p:sp>
        <p:nvSpPr>
          <p:cNvPr id="510" name="Google Shape;510;p18"/>
          <p:cNvSpPr txBox="1"/>
          <p:nvPr/>
        </p:nvSpPr>
        <p:spPr>
          <a:xfrm>
            <a:off x="1576236" y="6475026"/>
            <a:ext cx="4824564" cy="2215991"/>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Minimalist interior design is characterized by using the base essentials to create a simple and uncluttered space. It uses simplicity, clean lines, and a monochromatic colour palette with accents in the accessories and the different textures. “Less is more” Ludwig Mies van der Rohe.</a:t>
            </a:r>
            <a:endParaRPr sz="1800">
              <a:solidFill>
                <a:schemeClr val="dk1"/>
              </a:solidFill>
              <a:latin typeface="Montserrat"/>
              <a:ea typeface="Montserrat"/>
              <a:cs typeface="Montserrat"/>
              <a:sym typeface="Montserrat"/>
            </a:endParaRPr>
          </a:p>
        </p:txBody>
      </p:sp>
      <p:sp>
        <p:nvSpPr>
          <p:cNvPr id="511" name="Google Shape;511;p18"/>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18"/>
          <p:cNvSpPr txBox="1"/>
          <p:nvPr/>
        </p:nvSpPr>
        <p:spPr>
          <a:xfrm>
            <a:off x="1061006" y="1016305"/>
            <a:ext cx="1125603"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513" name="Google Shape;513;p18"/>
          <p:cNvGrpSpPr/>
          <p:nvPr/>
        </p:nvGrpSpPr>
        <p:grpSpPr>
          <a:xfrm>
            <a:off x="1061006" y="4098210"/>
            <a:ext cx="1002874" cy="431374"/>
            <a:chOff x="0" y="0"/>
            <a:chExt cx="1337165" cy="575165"/>
          </a:xfrm>
        </p:grpSpPr>
        <p:sp>
          <p:nvSpPr>
            <p:cNvPr id="514" name="Google Shape;514;p18"/>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18"/>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18"/>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18"/>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19"/>
          <p:cNvPicPr preferRelativeResize="0"/>
          <p:nvPr/>
        </p:nvPicPr>
        <p:blipFill rotWithShape="1">
          <a:blip r:embed="rId3">
            <a:alphaModFix/>
          </a:blip>
          <a:srcRect/>
          <a:stretch/>
        </p:blipFill>
        <p:spPr>
          <a:xfrm>
            <a:off x="14554200" y="5182866"/>
            <a:ext cx="3826919" cy="5104133"/>
          </a:xfrm>
          <a:prstGeom prst="rect">
            <a:avLst/>
          </a:prstGeom>
          <a:noFill/>
          <a:ln>
            <a:noFill/>
          </a:ln>
        </p:spPr>
      </p:pic>
      <p:pic>
        <p:nvPicPr>
          <p:cNvPr id="523" name="Google Shape;523;p19" descr="Contemporary Interior Design Ultimate Guide"/>
          <p:cNvPicPr preferRelativeResize="0"/>
          <p:nvPr/>
        </p:nvPicPr>
        <p:blipFill rotWithShape="1">
          <a:blip r:embed="rId4">
            <a:alphaModFix/>
          </a:blip>
          <a:srcRect/>
          <a:stretch/>
        </p:blipFill>
        <p:spPr>
          <a:xfrm>
            <a:off x="11539209" y="-47430"/>
            <a:ext cx="3460620" cy="5190930"/>
          </a:xfrm>
          <a:prstGeom prst="rect">
            <a:avLst/>
          </a:prstGeom>
          <a:noFill/>
          <a:ln>
            <a:noFill/>
          </a:ln>
        </p:spPr>
      </p:pic>
      <p:pic>
        <p:nvPicPr>
          <p:cNvPr id="524" name="Google Shape;524;p19" descr="contemporary interior - Online Discount Shop for Electronics, Apparel,  Toys, Books, Games, Computers, Shoes, Jewelry, Watches, Baby Products,  Sports &amp;amp; Outdoors, Office Products, Bed &amp;amp; Bath, Furniture, Tools, Hardware,  Automotive Parts, Accessories"/>
          <p:cNvPicPr preferRelativeResize="0"/>
          <p:nvPr/>
        </p:nvPicPr>
        <p:blipFill rotWithShape="1">
          <a:blip r:embed="rId5">
            <a:alphaModFix/>
          </a:blip>
          <a:srcRect/>
          <a:stretch/>
        </p:blipFill>
        <p:spPr>
          <a:xfrm>
            <a:off x="15032838" y="-15021"/>
            <a:ext cx="3424978" cy="5155369"/>
          </a:xfrm>
          <a:prstGeom prst="rect">
            <a:avLst/>
          </a:prstGeom>
          <a:noFill/>
          <a:ln>
            <a:noFill/>
          </a:ln>
        </p:spPr>
      </p:pic>
      <p:pic>
        <p:nvPicPr>
          <p:cNvPr id="525" name="Google Shape;525;p19" descr="17 Convenient Ready-Made Kitchens for an Easy Home Renovation | Luxury  kitchens, Easy home renovations, Modern kitchen"/>
          <p:cNvPicPr preferRelativeResize="0"/>
          <p:nvPr/>
        </p:nvPicPr>
        <p:blipFill rotWithShape="1">
          <a:blip r:embed="rId6">
            <a:alphaModFix/>
          </a:blip>
          <a:srcRect/>
          <a:stretch/>
        </p:blipFill>
        <p:spPr>
          <a:xfrm>
            <a:off x="-2" y="-47431"/>
            <a:ext cx="7620001" cy="5196843"/>
          </a:xfrm>
          <a:prstGeom prst="rect">
            <a:avLst/>
          </a:prstGeom>
          <a:noFill/>
          <a:ln>
            <a:noFill/>
          </a:ln>
        </p:spPr>
      </p:pic>
      <p:pic>
        <p:nvPicPr>
          <p:cNvPr id="526" name="Google Shape;526;p19"/>
          <p:cNvPicPr preferRelativeResize="0"/>
          <p:nvPr/>
        </p:nvPicPr>
        <p:blipFill rotWithShape="1">
          <a:blip r:embed="rId7">
            <a:alphaModFix/>
          </a:blip>
          <a:srcRect/>
          <a:stretch/>
        </p:blipFill>
        <p:spPr>
          <a:xfrm>
            <a:off x="7619999" y="-15021"/>
            <a:ext cx="3886201" cy="5164433"/>
          </a:xfrm>
          <a:prstGeom prst="rect">
            <a:avLst/>
          </a:prstGeom>
          <a:noFill/>
          <a:ln>
            <a:noFill/>
          </a:ln>
        </p:spPr>
      </p:pic>
      <p:pic>
        <p:nvPicPr>
          <p:cNvPr id="527" name="Google Shape;527;p19" descr="5 Sleek &amp;amp; Minimal Bathroom Designs"/>
          <p:cNvPicPr preferRelativeResize="0"/>
          <p:nvPr/>
        </p:nvPicPr>
        <p:blipFill rotWithShape="1">
          <a:blip r:embed="rId8">
            <a:alphaModFix/>
          </a:blip>
          <a:srcRect t="814" r="6262"/>
          <a:stretch/>
        </p:blipFill>
        <p:spPr>
          <a:xfrm>
            <a:off x="7635745" y="5182867"/>
            <a:ext cx="6885446" cy="5104133"/>
          </a:xfrm>
          <a:prstGeom prst="rect">
            <a:avLst/>
          </a:prstGeom>
          <a:noFill/>
          <a:ln>
            <a:noFill/>
          </a:ln>
        </p:spPr>
      </p:pic>
      <p:sp>
        <p:nvSpPr>
          <p:cNvPr id="528" name="Google Shape;528;p19"/>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Modern</a:t>
            </a:r>
            <a:endParaRPr/>
          </a:p>
        </p:txBody>
      </p:sp>
      <p:sp>
        <p:nvSpPr>
          <p:cNvPr id="529" name="Google Shape;529;p19"/>
          <p:cNvSpPr txBox="1"/>
          <p:nvPr/>
        </p:nvSpPr>
        <p:spPr>
          <a:xfrm>
            <a:off x="1576236" y="6475026"/>
            <a:ext cx="4824564" cy="193899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202124"/>
                </a:solidFill>
                <a:latin typeface="Montserrat"/>
                <a:ea typeface="Montserrat"/>
                <a:cs typeface="Montserrat"/>
                <a:sym typeface="Montserrat"/>
              </a:rPr>
              <a:t>Modern design is an interior design style characterized by a monochromatic colour palette, clean lines, minimalism, natural materials, and natural light. It refers specifically to a historical aesthetic movement that took place during the early to mid-twentieth century.</a:t>
            </a:r>
            <a:endParaRPr sz="1800">
              <a:solidFill>
                <a:schemeClr val="dk1"/>
              </a:solidFill>
              <a:latin typeface="Montserrat"/>
              <a:ea typeface="Montserrat"/>
              <a:cs typeface="Montserrat"/>
              <a:sym typeface="Montserrat"/>
            </a:endParaRPr>
          </a:p>
        </p:txBody>
      </p:sp>
      <p:sp>
        <p:nvSpPr>
          <p:cNvPr id="530" name="Google Shape;530;p19"/>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19"/>
          <p:cNvSpPr txBox="1"/>
          <p:nvPr/>
        </p:nvSpPr>
        <p:spPr>
          <a:xfrm>
            <a:off x="1061006" y="1016305"/>
            <a:ext cx="1152107"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532" name="Google Shape;532;p19"/>
          <p:cNvGrpSpPr/>
          <p:nvPr/>
        </p:nvGrpSpPr>
        <p:grpSpPr>
          <a:xfrm>
            <a:off x="1061006" y="4098210"/>
            <a:ext cx="1002874" cy="431374"/>
            <a:chOff x="0" y="0"/>
            <a:chExt cx="1337165" cy="575165"/>
          </a:xfrm>
        </p:grpSpPr>
        <p:sp>
          <p:nvSpPr>
            <p:cNvPr id="533" name="Google Shape;533;p19"/>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19"/>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19"/>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19"/>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p:nvPr/>
        </p:nvSpPr>
        <p:spPr>
          <a:xfrm>
            <a:off x="513071" y="3474077"/>
            <a:ext cx="5066460" cy="138499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tx1"/>
                </a:solidFill>
                <a:latin typeface="Montserrat"/>
                <a:ea typeface="Montserrat"/>
                <a:cs typeface="Montserrat"/>
                <a:sym typeface="Montserrat"/>
              </a:rPr>
              <a:t>Situation:</a:t>
            </a:r>
          </a:p>
          <a:p>
            <a:pPr marL="0" marR="0" lvl="0" indent="0" algn="l" rtl="0">
              <a:spcBef>
                <a:spcPts val="0"/>
              </a:spcBef>
              <a:spcAft>
                <a:spcPts val="0"/>
              </a:spcAft>
              <a:buNone/>
            </a:pPr>
            <a:r>
              <a:rPr lang="en-US" sz="1800" dirty="0">
                <a:solidFill>
                  <a:schemeClr val="tx1"/>
                </a:solidFill>
                <a:latin typeface="Montserrat"/>
                <a:sym typeface="Montserrat"/>
              </a:rPr>
              <a:t>Age:</a:t>
            </a:r>
          </a:p>
          <a:p>
            <a:pPr marL="0" marR="0" lvl="0" indent="0" algn="l" rtl="0">
              <a:spcBef>
                <a:spcPts val="0"/>
              </a:spcBef>
              <a:spcAft>
                <a:spcPts val="0"/>
              </a:spcAft>
              <a:buNone/>
            </a:pPr>
            <a:r>
              <a:rPr lang="en-US" sz="1800" dirty="0">
                <a:solidFill>
                  <a:schemeClr val="tx1"/>
                </a:solidFill>
                <a:latin typeface="Montserrat"/>
                <a:sym typeface="Montserrat"/>
              </a:rPr>
              <a:t>Number of people leaving in the space:</a:t>
            </a:r>
          </a:p>
          <a:p>
            <a:pPr marL="0" marR="0" lvl="0" indent="0" algn="l" rtl="0">
              <a:spcBef>
                <a:spcPts val="0"/>
              </a:spcBef>
              <a:spcAft>
                <a:spcPts val="0"/>
              </a:spcAft>
              <a:buNone/>
            </a:pPr>
            <a:r>
              <a:rPr lang="en-US" sz="1800" dirty="0">
                <a:solidFill>
                  <a:schemeClr val="tx1"/>
                </a:solidFill>
                <a:latin typeface="Montserrat"/>
                <a:sym typeface="Montserrat"/>
              </a:rPr>
              <a:t>Number of kids:</a:t>
            </a:r>
          </a:p>
          <a:p>
            <a:pPr marL="0" marR="0" lvl="0" indent="0" algn="l" rtl="0">
              <a:spcBef>
                <a:spcPts val="0"/>
              </a:spcBef>
              <a:spcAft>
                <a:spcPts val="0"/>
              </a:spcAft>
              <a:buNone/>
            </a:pPr>
            <a:r>
              <a:rPr lang="en-US" sz="1800" dirty="0">
                <a:solidFill>
                  <a:schemeClr val="tx1"/>
                </a:solidFill>
                <a:latin typeface="Montserrat"/>
                <a:sym typeface="Montserrat"/>
              </a:rPr>
              <a:t>Pet:</a:t>
            </a:r>
            <a:endParaRPr dirty="0">
              <a:solidFill>
                <a:schemeClr val="tx1"/>
              </a:solidFill>
            </a:endParaRPr>
          </a:p>
        </p:txBody>
      </p:sp>
      <p:sp>
        <p:nvSpPr>
          <p:cNvPr id="142" name="Google Shape;142;p3"/>
          <p:cNvSpPr/>
          <p:nvPr/>
        </p:nvSpPr>
        <p:spPr>
          <a:xfrm>
            <a:off x="15978006" y="0"/>
            <a:ext cx="2309994" cy="5143500"/>
          </a:xfrm>
          <a:custGeom>
            <a:avLst/>
            <a:gdLst/>
            <a:ahLst/>
            <a:cxnLst/>
            <a:rect l="l" t="t" r="r" b="b"/>
            <a:pathLst>
              <a:path w="1538096" h="3424770" extrusionOk="0">
                <a:moveTo>
                  <a:pt x="0" y="0"/>
                </a:moveTo>
                <a:lnTo>
                  <a:pt x="1538096" y="0"/>
                </a:lnTo>
                <a:lnTo>
                  <a:pt x="1538096" y="3424770"/>
                </a:lnTo>
                <a:lnTo>
                  <a:pt x="0" y="3424770"/>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3" name="Google Shape;143;p3"/>
          <p:cNvGrpSpPr/>
          <p:nvPr/>
        </p:nvGrpSpPr>
        <p:grpSpPr>
          <a:xfrm>
            <a:off x="16256426" y="8826926"/>
            <a:ext cx="1002874" cy="431374"/>
            <a:chOff x="0" y="0"/>
            <a:chExt cx="1337165" cy="575165"/>
          </a:xfrm>
        </p:grpSpPr>
        <p:sp>
          <p:nvSpPr>
            <p:cNvPr id="144" name="Google Shape;144;p3"/>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3"/>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3"/>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3"/>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0" name="Google Shape;150;p3"/>
          <p:cNvSpPr/>
          <p:nvPr/>
        </p:nvSpPr>
        <p:spPr>
          <a:xfrm>
            <a:off x="0" y="0"/>
            <a:ext cx="5685482" cy="5143500"/>
          </a:xfrm>
          <a:custGeom>
            <a:avLst/>
            <a:gdLst/>
            <a:ahLst/>
            <a:cxnLst/>
            <a:rect l="l" t="t" r="r" b="b"/>
            <a:pathLst>
              <a:path w="2115561" h="1913890" extrusionOk="0">
                <a:moveTo>
                  <a:pt x="0" y="0"/>
                </a:moveTo>
                <a:lnTo>
                  <a:pt x="2115561" y="0"/>
                </a:lnTo>
                <a:lnTo>
                  <a:pt x="2115561" y="1913890"/>
                </a:lnTo>
                <a:lnTo>
                  <a:pt x="0" y="191389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3"/>
          <p:cNvSpPr txBox="1"/>
          <p:nvPr/>
        </p:nvSpPr>
        <p:spPr>
          <a:xfrm>
            <a:off x="16358741" y="971550"/>
            <a:ext cx="1134129" cy="646331"/>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3000" b="1" dirty="0">
                <a:solidFill>
                  <a:srgbClr val="FFFFFF"/>
                </a:solidFill>
                <a:latin typeface="Montserrat Medium"/>
                <a:ea typeface="Montserrat Medium"/>
                <a:cs typeface="Montserrat Medium"/>
                <a:sym typeface="Montserrat Medium"/>
              </a:rPr>
              <a:t>/</a:t>
            </a:r>
            <a:r>
              <a:rPr lang="en-US" sz="3000" b="1" dirty="0">
                <a:solidFill>
                  <a:srgbClr val="FFFFFF"/>
                </a:solidFill>
                <a:latin typeface="Montserrat" panose="00000500000000000000" pitchFamily="2" charset="0"/>
                <a:ea typeface="Montserrat Medium"/>
                <a:cs typeface="Montserrat Medium"/>
                <a:sym typeface="Montserrat Medium"/>
              </a:rPr>
              <a:t>03</a:t>
            </a:r>
            <a:endParaRPr dirty="0"/>
          </a:p>
        </p:txBody>
      </p:sp>
      <p:sp>
        <p:nvSpPr>
          <p:cNvPr id="152" name="Google Shape;152;p3"/>
          <p:cNvSpPr txBox="1"/>
          <p:nvPr/>
        </p:nvSpPr>
        <p:spPr>
          <a:xfrm>
            <a:off x="1028700" y="1504950"/>
            <a:ext cx="4389353" cy="215443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000" b="1" dirty="0">
                <a:solidFill>
                  <a:srgbClr val="FFFFFF"/>
                </a:solidFill>
                <a:latin typeface="Montserrat"/>
                <a:ea typeface="Montserrat"/>
                <a:cs typeface="Montserrat"/>
                <a:sym typeface="Montserrat"/>
              </a:rPr>
              <a:t>The</a:t>
            </a:r>
            <a:endParaRPr/>
          </a:p>
          <a:p>
            <a:pPr marL="0" marR="0" lvl="0" indent="0" algn="l" rtl="0">
              <a:lnSpc>
                <a:spcPct val="120000"/>
              </a:lnSpc>
              <a:spcBef>
                <a:spcPts val="0"/>
              </a:spcBef>
              <a:spcAft>
                <a:spcPts val="0"/>
              </a:spcAft>
              <a:buNone/>
            </a:pPr>
            <a:r>
              <a:rPr lang="en-US" sz="7000" b="1" dirty="0">
                <a:solidFill>
                  <a:srgbClr val="FFFFFF"/>
                </a:solidFill>
                <a:latin typeface="Montserrat"/>
                <a:ea typeface="Montserrat"/>
                <a:cs typeface="Montserrat"/>
                <a:sym typeface="Montserrat"/>
              </a:rPr>
              <a:t>Client.</a:t>
            </a:r>
            <a:endParaRPr/>
          </a:p>
        </p:txBody>
      </p:sp>
      <p:sp>
        <p:nvSpPr>
          <p:cNvPr id="153" name="Google Shape;153;p3"/>
          <p:cNvSpPr txBox="1"/>
          <p:nvPr/>
        </p:nvSpPr>
        <p:spPr>
          <a:xfrm>
            <a:off x="1028700" y="1000125"/>
            <a:ext cx="3122254" cy="240665"/>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a:solidFill>
                  <a:srgbClr val="FFFFFF"/>
                </a:solidFill>
                <a:latin typeface="Montserrat"/>
                <a:ea typeface="Montserrat"/>
                <a:cs typeface="Montserrat"/>
                <a:sym typeface="Montserrat"/>
              </a:rPr>
              <a:t>Project Brief | DD MM YYYY</a:t>
            </a:r>
            <a:endParaRPr/>
          </a:p>
        </p:txBody>
      </p:sp>
      <p:sp>
        <p:nvSpPr>
          <p:cNvPr id="156" name="Google Shape;156;p3"/>
          <p:cNvSpPr txBox="1"/>
          <p:nvPr/>
        </p:nvSpPr>
        <p:spPr>
          <a:xfrm>
            <a:off x="1028700" y="3985509"/>
            <a:ext cx="3686381" cy="3067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dirty="0">
                <a:solidFill>
                  <a:srgbClr val="FFFFFF"/>
                </a:solidFill>
                <a:latin typeface="Montserrat"/>
                <a:ea typeface="Montserrat"/>
                <a:cs typeface="Montserrat"/>
                <a:sym typeface="Montserrat"/>
              </a:rPr>
              <a:t>www.thelivedesign.com</a:t>
            </a:r>
            <a:endParaRPr/>
          </a:p>
        </p:txBody>
      </p:sp>
      <p:cxnSp>
        <p:nvCxnSpPr>
          <p:cNvPr id="157" name="Google Shape;157;p3"/>
          <p:cNvCxnSpPr/>
          <p:nvPr/>
        </p:nvCxnSpPr>
        <p:spPr>
          <a:xfrm>
            <a:off x="1090395" y="9229725"/>
            <a:ext cx="9727190" cy="0"/>
          </a:xfrm>
          <a:prstGeom prst="straightConnector1">
            <a:avLst/>
          </a:prstGeom>
          <a:noFill/>
          <a:ln w="28575" cap="flat" cmpd="sng">
            <a:solidFill>
              <a:srgbClr val="292929"/>
            </a:solidFill>
            <a:prstDash val="solid"/>
            <a:round/>
            <a:headEnd type="none" w="sm" len="sm"/>
            <a:tailEnd type="none" w="sm" len="sm"/>
          </a:ln>
        </p:spPr>
      </p:cxnSp>
      <p:sp>
        <p:nvSpPr>
          <p:cNvPr id="161" name="Google Shape;161;p3"/>
          <p:cNvSpPr txBox="1"/>
          <p:nvPr/>
        </p:nvSpPr>
        <p:spPr>
          <a:xfrm>
            <a:off x="11887200" y="1672774"/>
            <a:ext cx="3268317" cy="861774"/>
          </a:xfrm>
          <a:prstGeom prst="rect">
            <a:avLst/>
          </a:prstGeom>
          <a:noFill/>
          <a:ln>
            <a:noFill/>
          </a:ln>
        </p:spPr>
        <p:txBody>
          <a:bodyPr spcFirstLastPara="1" wrap="square" lIns="0" tIns="0" rIns="0" bIns="0" anchor="t" anchorCtr="0">
            <a:spAutoFit/>
          </a:bodyPr>
          <a:lstStyle/>
          <a:p>
            <a:pPr marL="0" marR="0" lvl="0" indent="0" algn="l" rtl="0">
              <a:lnSpc>
                <a:spcPct val="400000"/>
              </a:lnSpc>
              <a:spcBef>
                <a:spcPts val="0"/>
              </a:spcBef>
              <a:spcAft>
                <a:spcPts val="0"/>
              </a:spcAft>
              <a:buNone/>
            </a:pPr>
            <a:endParaRPr/>
          </a:p>
        </p:txBody>
      </p:sp>
      <p:sp>
        <p:nvSpPr>
          <p:cNvPr id="26" name="Google Shape;141;p3"/>
          <p:cNvSpPr txBox="1"/>
          <p:nvPr/>
        </p:nvSpPr>
        <p:spPr>
          <a:xfrm>
            <a:off x="1090394" y="6547515"/>
            <a:ext cx="4226189" cy="2492990"/>
          </a:xfrm>
          <a:prstGeom prst="rect">
            <a:avLst/>
          </a:prstGeom>
          <a:noFill/>
          <a:ln>
            <a:noFill/>
          </a:ln>
        </p:spPr>
        <p:txBody>
          <a:bodyPr spcFirstLastPara="1" wrap="square" lIns="0" tIns="0" rIns="0" bIns="0" anchor="t" anchorCtr="0">
            <a:spAutoFit/>
          </a:bodyPr>
          <a:lstStyle/>
          <a:p>
            <a:pPr>
              <a:lnSpc>
                <a:spcPct val="150000"/>
              </a:lnSpc>
            </a:pPr>
            <a:r>
              <a:rPr lang="en-SG" sz="1800" dirty="0">
                <a:solidFill>
                  <a:schemeClr val="tx1"/>
                </a:solidFill>
                <a:latin typeface="Montserrat" panose="00000500000000000000" pitchFamily="2" charset="0"/>
              </a:rPr>
              <a:t>Situation:</a:t>
            </a:r>
          </a:p>
          <a:p>
            <a:pPr>
              <a:lnSpc>
                <a:spcPct val="150000"/>
              </a:lnSpc>
            </a:pPr>
            <a:r>
              <a:rPr lang="en-SG" sz="1800" dirty="0">
                <a:solidFill>
                  <a:schemeClr val="tx1"/>
                </a:solidFill>
                <a:latin typeface="Montserrat" panose="00000500000000000000" pitchFamily="2" charset="0"/>
              </a:rPr>
              <a:t>Age:</a:t>
            </a:r>
          </a:p>
          <a:p>
            <a:pPr>
              <a:lnSpc>
                <a:spcPct val="150000"/>
              </a:lnSpc>
            </a:pPr>
            <a:r>
              <a:rPr lang="en-US" sz="1800" dirty="0">
                <a:solidFill>
                  <a:schemeClr val="tx1"/>
                </a:solidFill>
                <a:latin typeface="Montserrat" panose="00000500000000000000" pitchFamily="2" charset="0"/>
              </a:rPr>
              <a:t>Number of people living in the area:</a:t>
            </a:r>
          </a:p>
          <a:p>
            <a:pPr>
              <a:lnSpc>
                <a:spcPct val="150000"/>
              </a:lnSpc>
            </a:pPr>
            <a:r>
              <a:rPr lang="en-SG" sz="1800" dirty="0">
                <a:solidFill>
                  <a:schemeClr val="tx1"/>
                </a:solidFill>
                <a:latin typeface="Montserrat" panose="00000500000000000000" pitchFamily="2" charset="0"/>
              </a:rPr>
              <a:t>Area/s:</a:t>
            </a:r>
          </a:p>
          <a:p>
            <a:pPr>
              <a:lnSpc>
                <a:spcPct val="150000"/>
              </a:lnSpc>
            </a:pPr>
            <a:r>
              <a:rPr lang="en-SG" sz="1800" dirty="0">
                <a:solidFill>
                  <a:schemeClr val="tx1"/>
                </a:solidFill>
                <a:latin typeface="Montserrat" panose="00000500000000000000" pitchFamily="2" charset="0"/>
              </a:rPr>
              <a:t>Number of kids:</a:t>
            </a:r>
          </a:p>
          <a:p>
            <a:pPr>
              <a:lnSpc>
                <a:spcPct val="150000"/>
              </a:lnSpc>
            </a:pPr>
            <a:r>
              <a:rPr lang="en-SG" sz="1800" dirty="0">
                <a:solidFill>
                  <a:schemeClr val="tx1"/>
                </a:solidFill>
                <a:latin typeface="Montserrat" panose="00000500000000000000" pitchFamily="2" charset="0"/>
              </a:rPr>
              <a:t>Pet:</a:t>
            </a:r>
          </a:p>
        </p:txBody>
      </p:sp>
      <p:sp>
        <p:nvSpPr>
          <p:cNvPr id="27" name="Google Shape;154;p3"/>
          <p:cNvSpPr txBox="1"/>
          <p:nvPr/>
        </p:nvSpPr>
        <p:spPr>
          <a:xfrm>
            <a:off x="1104542" y="5988762"/>
            <a:ext cx="3306235" cy="41319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2400" b="1">
                <a:solidFill>
                  <a:schemeClr val="dk1"/>
                </a:solidFill>
                <a:latin typeface="Montserrat"/>
                <a:ea typeface="Montserrat"/>
                <a:cs typeface="Montserrat"/>
                <a:sym typeface="Montserrat"/>
              </a:rPr>
              <a:t>Current</a:t>
            </a:r>
            <a:r>
              <a:rPr lang="en-US" sz="2400" b="1">
                <a:solidFill>
                  <a:schemeClr val="dk1"/>
                </a:solidFill>
                <a:latin typeface="Poppins Light"/>
                <a:ea typeface="Poppins Light"/>
                <a:cs typeface="Poppins Light"/>
                <a:sym typeface="Poppins Light"/>
              </a:rPr>
              <a:t> </a:t>
            </a:r>
            <a:r>
              <a:rPr lang="en-US" sz="2400" b="1">
                <a:solidFill>
                  <a:schemeClr val="dk1"/>
                </a:solidFill>
                <a:latin typeface="Montserrat"/>
                <a:ea typeface="Montserrat"/>
                <a:cs typeface="Montserrat"/>
                <a:sym typeface="Montserrat"/>
              </a:rPr>
              <a:t>situation</a:t>
            </a:r>
            <a:endParaRPr/>
          </a:p>
        </p:txBody>
      </p:sp>
      <p:cxnSp>
        <p:nvCxnSpPr>
          <p:cNvPr id="28" name="Google Shape;157;p3"/>
          <p:cNvCxnSpPr/>
          <p:nvPr/>
        </p:nvCxnSpPr>
        <p:spPr>
          <a:xfrm>
            <a:off x="1090395" y="9229725"/>
            <a:ext cx="9727190" cy="0"/>
          </a:xfrm>
          <a:prstGeom prst="straightConnector1">
            <a:avLst/>
          </a:prstGeom>
          <a:noFill/>
          <a:ln w="28575" cap="flat" cmpd="sng">
            <a:solidFill>
              <a:srgbClr val="292929"/>
            </a:solidFill>
            <a:prstDash val="solid"/>
            <a:round/>
            <a:headEnd type="none" w="sm" len="sm"/>
            <a:tailEnd type="none" w="sm" len="sm"/>
          </a:ln>
        </p:spPr>
      </p:cxnSp>
      <p:sp>
        <p:nvSpPr>
          <p:cNvPr id="29" name="Google Shape;141;p3">
            <a:extLst>
              <a:ext uri="{FF2B5EF4-FFF2-40B4-BE49-F238E27FC236}">
                <a16:creationId xmlns:a16="http://schemas.microsoft.com/office/drawing/2014/main" id="{74176C2C-FB0C-BFAB-68DD-0D8093DF853A}"/>
              </a:ext>
            </a:extLst>
          </p:cNvPr>
          <p:cNvSpPr txBox="1"/>
          <p:nvPr/>
        </p:nvSpPr>
        <p:spPr>
          <a:xfrm>
            <a:off x="5418052" y="6547516"/>
            <a:ext cx="12101321" cy="2492990"/>
          </a:xfrm>
          <a:prstGeom prst="rect">
            <a:avLst/>
          </a:prstGeom>
          <a:noFill/>
          <a:ln>
            <a:noFill/>
          </a:ln>
        </p:spPr>
        <p:txBody>
          <a:bodyPr spcFirstLastPara="1" wrap="square" lIns="0" tIns="0" rIns="0" bIns="0" anchor="t" anchorCtr="0">
            <a:spAutoFit/>
          </a:bodyPr>
          <a:lstStyle/>
          <a:p>
            <a:pPr>
              <a:lnSpc>
                <a:spcPct val="150000"/>
              </a:lnSpc>
            </a:pPr>
            <a:r>
              <a:rPr lang="en-US" sz="1800" dirty="0">
                <a:latin typeface="Montserrat" panose="00000500000000000000"/>
                <a:ea typeface="Montserrat" panose="00000500000000000000"/>
                <a:cs typeface="Montserrat" panose="00000500000000000000"/>
                <a:sym typeface="Montserrat" panose="00000500000000000000"/>
              </a:rPr>
              <a:t>10. What best describes your situation1</a:t>
            </a:r>
            <a:endParaRPr lang="en-SG" sz="1800" dirty="0">
              <a:solidFill>
                <a:srgbClr val="FF0000"/>
              </a:solidFill>
              <a:latin typeface="Montserrat" panose="00000500000000000000" pitchFamily="2" charset="0"/>
            </a:endParaRPr>
          </a:p>
          <a:p>
            <a:pPr>
              <a:lnSpc>
                <a:spcPct val="150000"/>
              </a:lnSpc>
            </a:pPr>
            <a:r>
              <a:rPr lang="en-US" sz="1800" dirty="0">
                <a:latin typeface="Montserrat" panose="00000500000000000000"/>
                <a:ea typeface="Montserrat" panose="00000500000000000000"/>
                <a:cs typeface="Montserrat" panose="00000500000000000000"/>
                <a:sym typeface="Montserrat" panose="00000500000000000000"/>
              </a:rPr>
              <a:t>5. How old are you1</a:t>
            </a:r>
            <a:endParaRPr lang="en-SG" sz="1800" dirty="0">
              <a:solidFill>
                <a:srgbClr val="FF0000"/>
              </a:solidFill>
              <a:latin typeface="Montserrat" panose="00000500000000000000" pitchFamily="2" charset="0"/>
            </a:endParaRPr>
          </a:p>
          <a:p>
            <a:pPr>
              <a:lnSpc>
                <a:spcPct val="150000"/>
              </a:lnSpc>
            </a:pPr>
            <a:r>
              <a:rPr lang="en-US" sz="1800" dirty="0">
                <a:latin typeface="Montserrat" panose="00000500000000000000"/>
                <a:ea typeface="Montserrat" panose="00000500000000000000"/>
                <a:cs typeface="Montserrat" panose="00000500000000000000"/>
                <a:sym typeface="Montserrat" panose="00000500000000000000"/>
              </a:rPr>
              <a:t>12. How many people will leave in the space1</a:t>
            </a:r>
            <a:endParaRPr lang="en-SG" sz="1800" dirty="0">
              <a:solidFill>
                <a:srgbClr val="FF0000"/>
              </a:solidFill>
              <a:latin typeface="Montserrat" panose="00000500000000000000" pitchFamily="2" charset="0"/>
            </a:endParaRPr>
          </a:p>
          <a:p>
            <a:pPr>
              <a:lnSpc>
                <a:spcPct val="150000"/>
              </a:lnSpc>
            </a:pPr>
            <a:r>
              <a:rPr lang="en-US" sz="1800" dirty="0">
                <a:latin typeface="Montserrat" panose="00000500000000000000"/>
                <a:ea typeface="Montserrat" panose="00000500000000000000"/>
                <a:cs typeface="Montserrat" panose="00000500000000000000"/>
                <a:sym typeface="Montserrat" panose="00000500000000000000"/>
              </a:rPr>
              <a:t>11. Space to be designed</a:t>
            </a:r>
            <a:endParaRPr lang="en-SG" sz="1800" dirty="0">
              <a:solidFill>
                <a:srgbClr val="FF0000"/>
              </a:solidFill>
              <a:latin typeface="Montserrat" panose="00000500000000000000" pitchFamily="2" charset="0"/>
            </a:endParaRPr>
          </a:p>
          <a:p>
            <a:pPr>
              <a:lnSpc>
                <a:spcPct val="150000"/>
              </a:lnSpc>
            </a:pPr>
            <a:r>
              <a:rPr lang="en-US" sz="1800" dirty="0">
                <a:latin typeface="Montserrat" panose="00000500000000000000"/>
                <a:ea typeface="Montserrat" panose="00000500000000000000"/>
                <a:cs typeface="Montserrat" panose="00000500000000000000"/>
                <a:sym typeface="Montserrat" panose="00000500000000000000"/>
              </a:rPr>
              <a:t>13. Kids1</a:t>
            </a:r>
            <a:endParaRPr lang="en-US" sz="1800" dirty="0">
              <a:solidFill>
                <a:srgbClr val="FF0000"/>
              </a:solidFill>
              <a:latin typeface="Montserrat"/>
              <a:ea typeface="Montserrat"/>
              <a:cs typeface="Montserrat"/>
              <a:sym typeface="Montserrat"/>
            </a:endParaRPr>
          </a:p>
          <a:p>
            <a:pPr>
              <a:lnSpc>
                <a:spcPct val="150000"/>
              </a:lnSpc>
            </a:pPr>
            <a:r>
              <a:rPr lang="en-US" sz="1800" dirty="0">
                <a:latin typeface="Montserrat" panose="00000500000000000000"/>
                <a:ea typeface="Montserrat" panose="00000500000000000000"/>
                <a:cs typeface="Montserrat" panose="00000500000000000000"/>
                <a:sym typeface="Montserrat" panose="00000500000000000000"/>
              </a:rPr>
              <a:t>14. Do you have any pets1</a:t>
            </a:r>
            <a:endParaRPr lang="en-US" sz="1800" dirty="0">
              <a:solidFill>
                <a:srgbClr val="FF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17" descr="10 Mid-Century Bedroom Ideas You Need to Try Before the Summer Ends!"/>
          <p:cNvPicPr preferRelativeResize="0"/>
          <p:nvPr/>
        </p:nvPicPr>
        <p:blipFill rotWithShape="1">
          <a:blip r:embed="rId3">
            <a:alphaModFix/>
          </a:blip>
          <a:srcRect r="3484"/>
          <a:stretch/>
        </p:blipFill>
        <p:spPr>
          <a:xfrm>
            <a:off x="11575231" y="5161019"/>
            <a:ext cx="6712770" cy="5150685"/>
          </a:xfrm>
          <a:prstGeom prst="rect">
            <a:avLst/>
          </a:prstGeom>
          <a:noFill/>
          <a:ln>
            <a:noFill/>
          </a:ln>
        </p:spPr>
      </p:pic>
      <p:pic>
        <p:nvPicPr>
          <p:cNvPr id="487" name="Google Shape;487;p17" descr="17 Gorgeous Midcentury Modern Kitchen Ideas That Never Go Out of Style"/>
          <p:cNvPicPr preferRelativeResize="0"/>
          <p:nvPr/>
        </p:nvPicPr>
        <p:blipFill rotWithShape="1">
          <a:blip r:embed="rId4">
            <a:alphaModFix/>
          </a:blip>
          <a:srcRect/>
          <a:stretch/>
        </p:blipFill>
        <p:spPr>
          <a:xfrm>
            <a:off x="-1" y="0"/>
            <a:ext cx="7226568" cy="5126233"/>
          </a:xfrm>
          <a:prstGeom prst="rect">
            <a:avLst/>
          </a:prstGeom>
          <a:noFill/>
          <a:ln>
            <a:noFill/>
          </a:ln>
        </p:spPr>
      </p:pic>
      <p:pic>
        <p:nvPicPr>
          <p:cNvPr id="488" name="Google Shape;488;p17" descr="13 Reasons Why Interior Designers Loves Mid-Century Modern Design ➤Discover the season's newest designs and inspirations. Visit Interior Design Magazines blog! #bestinteriordesigners #topinteriordesigners #bestdesignprojects #interiordesignideas #midcenturystyle #midcenturyfurniture #midcenturydesign @imagazines"/>
          <p:cNvPicPr preferRelativeResize="0"/>
          <p:nvPr/>
        </p:nvPicPr>
        <p:blipFill rotWithShape="1">
          <a:blip r:embed="rId5">
            <a:alphaModFix/>
          </a:blip>
          <a:srcRect/>
          <a:stretch/>
        </p:blipFill>
        <p:spPr>
          <a:xfrm>
            <a:off x="7259224" y="7409"/>
            <a:ext cx="4040992" cy="5126233"/>
          </a:xfrm>
          <a:prstGeom prst="rect">
            <a:avLst/>
          </a:prstGeom>
          <a:noFill/>
          <a:ln>
            <a:noFill/>
          </a:ln>
        </p:spPr>
      </p:pic>
      <p:pic>
        <p:nvPicPr>
          <p:cNvPr id="489" name="Google Shape;489;p17" descr="Mid-Century Modern Living Room Ideas For Functionality &amp;amp; Comfort"/>
          <p:cNvPicPr preferRelativeResize="0"/>
          <p:nvPr/>
        </p:nvPicPr>
        <p:blipFill rotWithShape="1">
          <a:blip r:embed="rId6">
            <a:alphaModFix/>
          </a:blip>
          <a:srcRect l="8175" t="1131" r="6288"/>
          <a:stretch/>
        </p:blipFill>
        <p:spPr>
          <a:xfrm>
            <a:off x="11332873" y="7409"/>
            <a:ext cx="6955127" cy="5118572"/>
          </a:xfrm>
          <a:prstGeom prst="rect">
            <a:avLst/>
          </a:prstGeom>
          <a:noFill/>
          <a:ln>
            <a:noFill/>
          </a:ln>
        </p:spPr>
      </p:pic>
      <p:sp>
        <p:nvSpPr>
          <p:cNvPr id="490" name="Google Shape;490;p17"/>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Mid-Century</a:t>
            </a:r>
            <a:endParaRPr/>
          </a:p>
        </p:txBody>
      </p:sp>
      <p:sp>
        <p:nvSpPr>
          <p:cNvPr id="491" name="Google Shape;491;p17"/>
          <p:cNvSpPr txBox="1"/>
          <p:nvPr/>
        </p:nvSpPr>
        <p:spPr>
          <a:xfrm>
            <a:off x="1576236" y="6475026"/>
            <a:ext cx="4824564" cy="1661993"/>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Elements of mid-century modern interior design include clean lines, muted tones, a combination of natural and manmade materials, graphic shapes, vibrant colours, and integrating indoor and outdoor motifs.</a:t>
            </a:r>
            <a:endParaRPr sz="1800">
              <a:solidFill>
                <a:schemeClr val="dk1"/>
              </a:solidFill>
              <a:latin typeface="Montserrat"/>
              <a:ea typeface="Montserrat"/>
              <a:cs typeface="Montserrat"/>
              <a:sym typeface="Montserrat"/>
            </a:endParaRPr>
          </a:p>
        </p:txBody>
      </p:sp>
      <p:sp>
        <p:nvSpPr>
          <p:cNvPr id="492" name="Google Shape;492;p17"/>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17"/>
          <p:cNvSpPr txBox="1"/>
          <p:nvPr/>
        </p:nvSpPr>
        <p:spPr>
          <a:xfrm>
            <a:off x="1061006" y="1016305"/>
            <a:ext cx="1046090"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494" name="Google Shape;494;p17"/>
          <p:cNvGrpSpPr/>
          <p:nvPr/>
        </p:nvGrpSpPr>
        <p:grpSpPr>
          <a:xfrm>
            <a:off x="1061006" y="4098210"/>
            <a:ext cx="1002874" cy="431374"/>
            <a:chOff x="0" y="0"/>
            <a:chExt cx="1337165" cy="575165"/>
          </a:xfrm>
        </p:grpSpPr>
        <p:sp>
          <p:nvSpPr>
            <p:cNvPr id="495" name="Google Shape;495;p17"/>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17"/>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17"/>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17"/>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499" name="Google Shape;499;p17" descr="13 Incredible Mid-Century Modern Bathroom Ideas for a Unique Decor - Covet  Edition"/>
          <p:cNvPicPr preferRelativeResize="0"/>
          <p:nvPr/>
        </p:nvPicPr>
        <p:blipFill rotWithShape="1">
          <a:blip r:embed="rId8">
            <a:alphaModFix/>
          </a:blip>
          <a:srcRect l="8026"/>
          <a:stretch/>
        </p:blipFill>
        <p:spPr>
          <a:xfrm>
            <a:off x="7623882" y="5161020"/>
            <a:ext cx="3912944" cy="51640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16"/>
          <p:cNvPicPr preferRelativeResize="0"/>
          <p:nvPr/>
        </p:nvPicPr>
        <p:blipFill rotWithShape="1">
          <a:blip r:embed="rId3">
            <a:alphaModFix/>
          </a:blip>
          <a:srcRect/>
          <a:stretch/>
        </p:blipFill>
        <p:spPr>
          <a:xfrm>
            <a:off x="10855777" y="5181254"/>
            <a:ext cx="3384103" cy="5102416"/>
          </a:xfrm>
          <a:prstGeom prst="rect">
            <a:avLst/>
          </a:prstGeom>
          <a:noFill/>
          <a:ln>
            <a:noFill/>
          </a:ln>
        </p:spPr>
      </p:pic>
      <p:pic>
        <p:nvPicPr>
          <p:cNvPr id="467" name="Google Shape;467;p16"/>
          <p:cNvPicPr preferRelativeResize="0"/>
          <p:nvPr/>
        </p:nvPicPr>
        <p:blipFill rotWithShape="1">
          <a:blip r:embed="rId4">
            <a:alphaModFix/>
          </a:blip>
          <a:srcRect/>
          <a:stretch/>
        </p:blipFill>
        <p:spPr>
          <a:xfrm>
            <a:off x="0" y="-1"/>
            <a:ext cx="5141835" cy="5141835"/>
          </a:xfrm>
          <a:prstGeom prst="rect">
            <a:avLst/>
          </a:prstGeom>
          <a:noFill/>
          <a:ln>
            <a:noFill/>
          </a:ln>
        </p:spPr>
      </p:pic>
      <p:pic>
        <p:nvPicPr>
          <p:cNvPr id="468" name="Google Shape;468;p16"/>
          <p:cNvPicPr preferRelativeResize="0"/>
          <p:nvPr/>
        </p:nvPicPr>
        <p:blipFill rotWithShape="1">
          <a:blip r:embed="rId5">
            <a:alphaModFix/>
          </a:blip>
          <a:srcRect t="3252"/>
          <a:stretch/>
        </p:blipFill>
        <p:spPr>
          <a:xfrm>
            <a:off x="8619915" y="0"/>
            <a:ext cx="4250354" cy="5127359"/>
          </a:xfrm>
          <a:prstGeom prst="rect">
            <a:avLst/>
          </a:prstGeom>
          <a:noFill/>
          <a:ln>
            <a:noFill/>
          </a:ln>
        </p:spPr>
      </p:pic>
      <p:pic>
        <p:nvPicPr>
          <p:cNvPr id="469" name="Google Shape;469;p16"/>
          <p:cNvPicPr preferRelativeResize="0"/>
          <p:nvPr/>
        </p:nvPicPr>
        <p:blipFill rotWithShape="1">
          <a:blip r:embed="rId6">
            <a:alphaModFix/>
          </a:blip>
          <a:srcRect/>
          <a:stretch/>
        </p:blipFill>
        <p:spPr>
          <a:xfrm>
            <a:off x="5169031" y="-1"/>
            <a:ext cx="3423688" cy="5135533"/>
          </a:xfrm>
          <a:prstGeom prst="rect">
            <a:avLst/>
          </a:prstGeom>
          <a:noFill/>
          <a:ln>
            <a:noFill/>
          </a:ln>
        </p:spPr>
      </p:pic>
      <p:pic>
        <p:nvPicPr>
          <p:cNvPr id="470" name="Google Shape;470;p16"/>
          <p:cNvPicPr preferRelativeResize="0"/>
          <p:nvPr/>
        </p:nvPicPr>
        <p:blipFill rotWithShape="1">
          <a:blip r:embed="rId7">
            <a:alphaModFix/>
          </a:blip>
          <a:srcRect t="4612"/>
          <a:stretch/>
        </p:blipFill>
        <p:spPr>
          <a:xfrm>
            <a:off x="12897464" y="-8876"/>
            <a:ext cx="5390535" cy="5141835"/>
          </a:xfrm>
          <a:prstGeom prst="rect">
            <a:avLst/>
          </a:prstGeom>
          <a:noFill/>
          <a:ln>
            <a:noFill/>
          </a:ln>
        </p:spPr>
      </p:pic>
      <p:pic>
        <p:nvPicPr>
          <p:cNvPr id="471" name="Google Shape;471;p16"/>
          <p:cNvPicPr preferRelativeResize="0"/>
          <p:nvPr/>
        </p:nvPicPr>
        <p:blipFill rotWithShape="1">
          <a:blip r:embed="rId8">
            <a:alphaModFix/>
          </a:blip>
          <a:srcRect l="10567" r="11238"/>
          <a:stretch/>
        </p:blipFill>
        <p:spPr>
          <a:xfrm>
            <a:off x="8001000" y="5190461"/>
            <a:ext cx="2819400" cy="5096537"/>
          </a:xfrm>
          <a:prstGeom prst="rect">
            <a:avLst/>
          </a:prstGeom>
          <a:noFill/>
          <a:ln>
            <a:noFill/>
          </a:ln>
        </p:spPr>
      </p:pic>
      <p:pic>
        <p:nvPicPr>
          <p:cNvPr id="472" name="Google Shape;472;p16"/>
          <p:cNvPicPr preferRelativeResize="0"/>
          <p:nvPr/>
        </p:nvPicPr>
        <p:blipFill rotWithShape="1">
          <a:blip r:embed="rId9">
            <a:alphaModFix/>
          </a:blip>
          <a:srcRect r="5429"/>
          <a:stretch/>
        </p:blipFill>
        <p:spPr>
          <a:xfrm>
            <a:off x="14275257" y="5181253"/>
            <a:ext cx="4012743" cy="5096537"/>
          </a:xfrm>
          <a:prstGeom prst="rect">
            <a:avLst/>
          </a:prstGeom>
          <a:noFill/>
          <a:ln>
            <a:noFill/>
          </a:ln>
        </p:spPr>
      </p:pic>
      <p:sp>
        <p:nvSpPr>
          <p:cNvPr id="473" name="Google Shape;473;p16"/>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Industrial</a:t>
            </a:r>
            <a:endParaRPr/>
          </a:p>
        </p:txBody>
      </p:sp>
      <p:sp>
        <p:nvSpPr>
          <p:cNvPr id="474" name="Google Shape;474;p16"/>
          <p:cNvSpPr txBox="1"/>
          <p:nvPr/>
        </p:nvSpPr>
        <p:spPr>
          <a:xfrm>
            <a:off x="1576236" y="6475026"/>
            <a:ext cx="4824564" cy="304698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Industrial style or industrial chic refers to an aesthetic trend in interior design that takes clues from old factories and industrial spaces that in recent years have been converted to lofts and other living spaces. The essential elements of this style are exposed pipes and ducts, wood &amp; metal combined, daring brick walls, concrete floors, vintage furniture &amp; accessories, radiating light fixtures and earth-tone colours.</a:t>
            </a:r>
            <a:endParaRPr/>
          </a:p>
        </p:txBody>
      </p:sp>
      <p:sp>
        <p:nvSpPr>
          <p:cNvPr id="475" name="Google Shape;475;p16"/>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16"/>
          <p:cNvSpPr txBox="1"/>
          <p:nvPr/>
        </p:nvSpPr>
        <p:spPr>
          <a:xfrm>
            <a:off x="1061006" y="1016305"/>
            <a:ext cx="1112351"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477" name="Google Shape;477;p16"/>
          <p:cNvGrpSpPr/>
          <p:nvPr/>
        </p:nvGrpSpPr>
        <p:grpSpPr>
          <a:xfrm>
            <a:off x="1061006" y="4098210"/>
            <a:ext cx="1002874" cy="431374"/>
            <a:chOff x="0" y="0"/>
            <a:chExt cx="1337165" cy="575165"/>
          </a:xfrm>
        </p:grpSpPr>
        <p:sp>
          <p:nvSpPr>
            <p:cNvPr id="478" name="Google Shape;478;p16"/>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16"/>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16"/>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16"/>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15"/>
          <p:cNvPicPr preferRelativeResize="0"/>
          <p:nvPr/>
        </p:nvPicPr>
        <p:blipFill rotWithShape="1">
          <a:blip r:embed="rId3">
            <a:alphaModFix/>
          </a:blip>
          <a:srcRect/>
          <a:stretch/>
        </p:blipFill>
        <p:spPr>
          <a:xfrm>
            <a:off x="6564" y="-7586"/>
            <a:ext cx="3685280" cy="5160269"/>
          </a:xfrm>
          <a:prstGeom prst="rect">
            <a:avLst/>
          </a:prstGeom>
          <a:noFill/>
          <a:ln>
            <a:noFill/>
          </a:ln>
        </p:spPr>
      </p:pic>
      <p:pic>
        <p:nvPicPr>
          <p:cNvPr id="447" name="Google Shape;447;p15"/>
          <p:cNvPicPr preferRelativeResize="0"/>
          <p:nvPr/>
        </p:nvPicPr>
        <p:blipFill rotWithShape="1">
          <a:blip r:embed="rId4">
            <a:alphaModFix/>
          </a:blip>
          <a:srcRect/>
          <a:stretch/>
        </p:blipFill>
        <p:spPr>
          <a:xfrm>
            <a:off x="3739877" y="-12530"/>
            <a:ext cx="3413582" cy="5165211"/>
          </a:xfrm>
          <a:prstGeom prst="rect">
            <a:avLst/>
          </a:prstGeom>
          <a:noFill/>
          <a:ln>
            <a:noFill/>
          </a:ln>
        </p:spPr>
      </p:pic>
      <p:pic>
        <p:nvPicPr>
          <p:cNvPr id="448" name="Google Shape;448;p15" descr="15 Eclectic Design and Home Decor Ideas"/>
          <p:cNvPicPr preferRelativeResize="0"/>
          <p:nvPr/>
        </p:nvPicPr>
        <p:blipFill rotWithShape="1">
          <a:blip r:embed="rId5">
            <a:alphaModFix/>
          </a:blip>
          <a:srcRect r="777" b="5432"/>
          <a:stretch/>
        </p:blipFill>
        <p:spPr>
          <a:xfrm>
            <a:off x="10660086" y="6274"/>
            <a:ext cx="7621350" cy="5146407"/>
          </a:xfrm>
          <a:prstGeom prst="rect">
            <a:avLst/>
          </a:prstGeom>
          <a:noFill/>
          <a:ln>
            <a:noFill/>
          </a:ln>
        </p:spPr>
      </p:pic>
      <p:pic>
        <p:nvPicPr>
          <p:cNvPr id="449" name="Google Shape;449;p15"/>
          <p:cNvPicPr preferRelativeResize="0"/>
          <p:nvPr/>
        </p:nvPicPr>
        <p:blipFill rotWithShape="1">
          <a:blip r:embed="rId6">
            <a:alphaModFix/>
          </a:blip>
          <a:srcRect r="52907"/>
          <a:stretch/>
        </p:blipFill>
        <p:spPr>
          <a:xfrm>
            <a:off x="16351421" y="5187935"/>
            <a:ext cx="1936579" cy="5111155"/>
          </a:xfrm>
          <a:prstGeom prst="rect">
            <a:avLst/>
          </a:prstGeom>
          <a:noFill/>
          <a:ln>
            <a:noFill/>
          </a:ln>
        </p:spPr>
      </p:pic>
      <p:pic>
        <p:nvPicPr>
          <p:cNvPr id="450" name="Google Shape;450;p15"/>
          <p:cNvPicPr preferRelativeResize="0"/>
          <p:nvPr/>
        </p:nvPicPr>
        <p:blipFill rotWithShape="1">
          <a:blip r:embed="rId7">
            <a:alphaModFix/>
          </a:blip>
          <a:srcRect/>
          <a:stretch/>
        </p:blipFill>
        <p:spPr>
          <a:xfrm>
            <a:off x="11618241" y="5187935"/>
            <a:ext cx="4697339" cy="5137165"/>
          </a:xfrm>
          <a:prstGeom prst="rect">
            <a:avLst/>
          </a:prstGeom>
          <a:noFill/>
          <a:ln>
            <a:noFill/>
          </a:ln>
        </p:spPr>
      </p:pic>
      <p:pic>
        <p:nvPicPr>
          <p:cNvPr id="451" name="Google Shape;451;p15"/>
          <p:cNvPicPr preferRelativeResize="0"/>
          <p:nvPr/>
        </p:nvPicPr>
        <p:blipFill rotWithShape="1">
          <a:blip r:embed="rId8">
            <a:alphaModFix/>
          </a:blip>
          <a:srcRect/>
          <a:stretch/>
        </p:blipFill>
        <p:spPr>
          <a:xfrm>
            <a:off x="7482390" y="5187935"/>
            <a:ext cx="4100010" cy="5125013"/>
          </a:xfrm>
          <a:prstGeom prst="rect">
            <a:avLst/>
          </a:prstGeom>
          <a:noFill/>
          <a:ln>
            <a:noFill/>
          </a:ln>
        </p:spPr>
      </p:pic>
      <p:pic>
        <p:nvPicPr>
          <p:cNvPr id="452" name="Google Shape;452;p15"/>
          <p:cNvPicPr preferRelativeResize="0"/>
          <p:nvPr/>
        </p:nvPicPr>
        <p:blipFill rotWithShape="1">
          <a:blip r:embed="rId9">
            <a:alphaModFix/>
          </a:blip>
          <a:srcRect/>
          <a:stretch/>
        </p:blipFill>
        <p:spPr>
          <a:xfrm>
            <a:off x="7200485" y="6274"/>
            <a:ext cx="3411568" cy="5146407"/>
          </a:xfrm>
          <a:prstGeom prst="rect">
            <a:avLst/>
          </a:prstGeom>
          <a:noFill/>
          <a:ln>
            <a:noFill/>
          </a:ln>
        </p:spPr>
      </p:pic>
      <p:sp>
        <p:nvSpPr>
          <p:cNvPr id="453" name="Google Shape;453;p15"/>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Eclectic</a:t>
            </a:r>
            <a:endParaRPr/>
          </a:p>
        </p:txBody>
      </p:sp>
      <p:sp>
        <p:nvSpPr>
          <p:cNvPr id="454" name="Google Shape;454;p15"/>
          <p:cNvSpPr txBox="1"/>
          <p:nvPr/>
        </p:nvSpPr>
        <p:spPr>
          <a:xfrm>
            <a:off x="1576236" y="6475026"/>
            <a:ext cx="4824564" cy="2492990"/>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Eclectic interior design is a style that artfully mixes elements of multiple design styles from different time periods into one space. It involves an informal mix of furnishings and décor, prints, patterns &amp; textures carefully curated. Often, eclectic decor combines bright colours and patterns and mixes in unexpected elements.</a:t>
            </a:r>
            <a:endParaRPr sz="1800">
              <a:solidFill>
                <a:schemeClr val="dk1"/>
              </a:solidFill>
              <a:latin typeface="Montserrat"/>
              <a:ea typeface="Montserrat"/>
              <a:cs typeface="Montserrat"/>
              <a:sym typeface="Montserrat"/>
            </a:endParaRPr>
          </a:p>
        </p:txBody>
      </p:sp>
      <p:sp>
        <p:nvSpPr>
          <p:cNvPr id="455" name="Google Shape;455;p15"/>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15"/>
          <p:cNvSpPr txBox="1"/>
          <p:nvPr/>
        </p:nvSpPr>
        <p:spPr>
          <a:xfrm>
            <a:off x="1061006" y="1016305"/>
            <a:ext cx="1125603"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457" name="Google Shape;457;p15"/>
          <p:cNvGrpSpPr/>
          <p:nvPr/>
        </p:nvGrpSpPr>
        <p:grpSpPr>
          <a:xfrm>
            <a:off x="1061006" y="4098210"/>
            <a:ext cx="1002874" cy="431374"/>
            <a:chOff x="0" y="0"/>
            <a:chExt cx="1337165" cy="575165"/>
          </a:xfrm>
        </p:grpSpPr>
        <p:sp>
          <p:nvSpPr>
            <p:cNvPr id="458" name="Google Shape;458;p15"/>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15"/>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15"/>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15"/>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14" descr="How to achieve modern country style interior design | Designbx"/>
          <p:cNvPicPr preferRelativeResize="0"/>
          <p:nvPr/>
        </p:nvPicPr>
        <p:blipFill rotWithShape="1">
          <a:blip r:embed="rId3">
            <a:alphaModFix/>
          </a:blip>
          <a:srcRect l="2358"/>
          <a:stretch/>
        </p:blipFill>
        <p:spPr>
          <a:xfrm>
            <a:off x="0" y="8082"/>
            <a:ext cx="7543966" cy="5146783"/>
          </a:xfrm>
          <a:prstGeom prst="rect">
            <a:avLst/>
          </a:prstGeom>
          <a:noFill/>
          <a:ln>
            <a:noFill/>
          </a:ln>
        </p:spPr>
      </p:pic>
      <p:pic>
        <p:nvPicPr>
          <p:cNvPr id="429" name="Google Shape;429;p14" descr="cottage design interior - Online Discount Shop for Electronics, Apparel,  Toys, Books, Games, Computers, Shoes, Jewelry, Watches, Baby Products,  Sports &amp;amp; Outdoors, Office Products, Bed &amp;amp; Bath, Furniture, Tools, Hardware,  Automotive Parts,"/>
          <p:cNvPicPr preferRelativeResize="0"/>
          <p:nvPr/>
        </p:nvPicPr>
        <p:blipFill rotWithShape="1">
          <a:blip r:embed="rId4">
            <a:alphaModFix/>
          </a:blip>
          <a:srcRect l="4971" r="8878"/>
          <a:stretch/>
        </p:blipFill>
        <p:spPr>
          <a:xfrm>
            <a:off x="11226673" y="21254"/>
            <a:ext cx="7040328" cy="5133611"/>
          </a:xfrm>
          <a:prstGeom prst="rect">
            <a:avLst/>
          </a:prstGeom>
          <a:noFill/>
          <a:ln>
            <a:noFill/>
          </a:ln>
        </p:spPr>
      </p:pic>
      <p:pic>
        <p:nvPicPr>
          <p:cNvPr id="430" name="Google Shape;430;p14" descr="21 Rustic Bedroom Interior Design Ideas"/>
          <p:cNvPicPr preferRelativeResize="0"/>
          <p:nvPr/>
        </p:nvPicPr>
        <p:blipFill rotWithShape="1">
          <a:blip r:embed="rId5">
            <a:alphaModFix/>
          </a:blip>
          <a:srcRect r="11400"/>
          <a:stretch/>
        </p:blipFill>
        <p:spPr>
          <a:xfrm>
            <a:off x="11256601" y="5202572"/>
            <a:ext cx="7010400" cy="5062492"/>
          </a:xfrm>
          <a:prstGeom prst="rect">
            <a:avLst/>
          </a:prstGeom>
          <a:noFill/>
          <a:ln>
            <a:noFill/>
          </a:ln>
        </p:spPr>
      </p:pic>
      <p:pic>
        <p:nvPicPr>
          <p:cNvPr id="431" name="Google Shape;431;p14" descr="62 Cozy And Relaxing Farmhouse Bathroom Designs - DigsDigs"/>
          <p:cNvPicPr preferRelativeResize="0"/>
          <p:nvPr/>
        </p:nvPicPr>
        <p:blipFill rotWithShape="1">
          <a:blip r:embed="rId6">
            <a:alphaModFix/>
          </a:blip>
          <a:srcRect r="12243"/>
          <a:stretch/>
        </p:blipFill>
        <p:spPr>
          <a:xfrm>
            <a:off x="7590237" y="5202572"/>
            <a:ext cx="3611164" cy="5070787"/>
          </a:xfrm>
          <a:prstGeom prst="rect">
            <a:avLst/>
          </a:prstGeom>
          <a:noFill/>
          <a:ln>
            <a:noFill/>
          </a:ln>
        </p:spPr>
      </p:pic>
      <p:pic>
        <p:nvPicPr>
          <p:cNvPr id="432" name="Google Shape;432;p14" descr="14 Country Dining Room Ideas - Decoholic"/>
          <p:cNvPicPr preferRelativeResize="0"/>
          <p:nvPr/>
        </p:nvPicPr>
        <p:blipFill rotWithShape="1">
          <a:blip r:embed="rId7">
            <a:alphaModFix/>
          </a:blip>
          <a:srcRect/>
          <a:stretch/>
        </p:blipFill>
        <p:spPr>
          <a:xfrm>
            <a:off x="7590237" y="21254"/>
            <a:ext cx="3590165" cy="5133611"/>
          </a:xfrm>
          <a:prstGeom prst="rect">
            <a:avLst/>
          </a:prstGeom>
          <a:noFill/>
          <a:ln>
            <a:noFill/>
          </a:ln>
        </p:spPr>
      </p:pic>
      <p:sp>
        <p:nvSpPr>
          <p:cNvPr id="433" name="Google Shape;433;p14"/>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14"/>
          <p:cNvSpPr txBox="1"/>
          <p:nvPr/>
        </p:nvSpPr>
        <p:spPr>
          <a:xfrm>
            <a:off x="1061006" y="1016305"/>
            <a:ext cx="1138855"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435" name="Google Shape;435;p14"/>
          <p:cNvGrpSpPr/>
          <p:nvPr/>
        </p:nvGrpSpPr>
        <p:grpSpPr>
          <a:xfrm>
            <a:off x="1061006" y="4098210"/>
            <a:ext cx="1002874" cy="431374"/>
            <a:chOff x="0" y="0"/>
            <a:chExt cx="1337165" cy="575165"/>
          </a:xfrm>
        </p:grpSpPr>
        <p:sp>
          <p:nvSpPr>
            <p:cNvPr id="436" name="Google Shape;436;p14"/>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14"/>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14"/>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14"/>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40" name="Google Shape;440;p14"/>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Country</a:t>
            </a:r>
            <a:endParaRPr/>
          </a:p>
        </p:txBody>
      </p:sp>
      <p:sp>
        <p:nvSpPr>
          <p:cNvPr id="441" name="Google Shape;441;p14"/>
          <p:cNvSpPr txBox="1"/>
          <p:nvPr/>
        </p:nvSpPr>
        <p:spPr>
          <a:xfrm>
            <a:off x="1576236" y="6475026"/>
            <a:ext cx="4824564" cy="304698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Country-style design refers to a broad style of home design, drawing their inspiration from traditional barn, cabin, and farmhouse designs which reflects the importance of people and gatherings, creating a cosy and nostalgic feeling that turns a house into a home. These homes are made with natural materials, particularly wood, celebrating the life outdoors. The colour palette incorporates pastels and bright colours.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13"/>
          <p:cNvPicPr preferRelativeResize="0"/>
          <p:nvPr/>
        </p:nvPicPr>
        <p:blipFill rotWithShape="1">
          <a:blip r:embed="rId3">
            <a:alphaModFix/>
          </a:blip>
          <a:srcRect b="4895"/>
          <a:stretch/>
        </p:blipFill>
        <p:spPr>
          <a:xfrm>
            <a:off x="-10463" y="0"/>
            <a:ext cx="3590460" cy="5122057"/>
          </a:xfrm>
          <a:prstGeom prst="rect">
            <a:avLst/>
          </a:prstGeom>
          <a:noFill/>
          <a:ln>
            <a:noFill/>
          </a:ln>
        </p:spPr>
      </p:pic>
      <p:sp>
        <p:nvSpPr>
          <p:cNvPr id="411" name="Google Shape;411;p13"/>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12" name="Google Shape;412;p13" descr="contemporary interior design"/>
          <p:cNvPicPr preferRelativeResize="0"/>
          <p:nvPr/>
        </p:nvPicPr>
        <p:blipFill rotWithShape="1">
          <a:blip r:embed="rId4">
            <a:alphaModFix/>
          </a:blip>
          <a:srcRect/>
          <a:stretch/>
        </p:blipFill>
        <p:spPr>
          <a:xfrm>
            <a:off x="10541856" y="0"/>
            <a:ext cx="7730684" cy="5137784"/>
          </a:xfrm>
          <a:prstGeom prst="rect">
            <a:avLst/>
          </a:prstGeom>
          <a:noFill/>
          <a:ln>
            <a:noFill/>
          </a:ln>
        </p:spPr>
      </p:pic>
      <p:pic>
        <p:nvPicPr>
          <p:cNvPr id="413" name="Google Shape;413;p13"/>
          <p:cNvPicPr preferRelativeResize="0"/>
          <p:nvPr/>
        </p:nvPicPr>
        <p:blipFill rotWithShape="1">
          <a:blip r:embed="rId5">
            <a:alphaModFix/>
          </a:blip>
          <a:srcRect t="2117" b="1925"/>
          <a:stretch/>
        </p:blipFill>
        <p:spPr>
          <a:xfrm>
            <a:off x="3634350" y="-8795"/>
            <a:ext cx="6859301" cy="5122057"/>
          </a:xfrm>
          <a:prstGeom prst="rect">
            <a:avLst/>
          </a:prstGeom>
          <a:noFill/>
          <a:ln>
            <a:noFill/>
          </a:ln>
        </p:spPr>
      </p:pic>
      <p:pic>
        <p:nvPicPr>
          <p:cNvPr id="414" name="Google Shape;414;p13"/>
          <p:cNvPicPr preferRelativeResize="0"/>
          <p:nvPr/>
        </p:nvPicPr>
        <p:blipFill rotWithShape="1">
          <a:blip r:embed="rId6">
            <a:alphaModFix/>
          </a:blip>
          <a:srcRect r="1949"/>
          <a:stretch/>
        </p:blipFill>
        <p:spPr>
          <a:xfrm>
            <a:off x="11945123" y="5173738"/>
            <a:ext cx="6342877" cy="5092556"/>
          </a:xfrm>
          <a:prstGeom prst="rect">
            <a:avLst/>
          </a:prstGeom>
          <a:noFill/>
          <a:ln>
            <a:noFill/>
          </a:ln>
        </p:spPr>
      </p:pic>
      <p:pic>
        <p:nvPicPr>
          <p:cNvPr id="415" name="Google Shape;415;p13"/>
          <p:cNvPicPr preferRelativeResize="0"/>
          <p:nvPr/>
        </p:nvPicPr>
        <p:blipFill rotWithShape="1">
          <a:blip r:embed="rId7">
            <a:alphaModFix/>
          </a:blip>
          <a:srcRect/>
          <a:stretch/>
        </p:blipFill>
        <p:spPr>
          <a:xfrm>
            <a:off x="7603349" y="5173738"/>
            <a:ext cx="4287421" cy="5107078"/>
          </a:xfrm>
          <a:prstGeom prst="rect">
            <a:avLst/>
          </a:prstGeom>
          <a:noFill/>
          <a:ln>
            <a:noFill/>
          </a:ln>
        </p:spPr>
      </p:pic>
      <p:sp>
        <p:nvSpPr>
          <p:cNvPr id="416" name="Google Shape;416;p13"/>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Contemporary</a:t>
            </a:r>
            <a:endParaRPr/>
          </a:p>
        </p:txBody>
      </p:sp>
      <p:sp>
        <p:nvSpPr>
          <p:cNvPr id="417" name="Google Shape;417;p13"/>
          <p:cNvSpPr txBox="1"/>
          <p:nvPr/>
        </p:nvSpPr>
        <p:spPr>
          <a:xfrm>
            <a:off x="1576236" y="6475026"/>
            <a:ext cx="4824564" cy="2492990"/>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000000"/>
                </a:solidFill>
                <a:latin typeface="Montserrat"/>
                <a:ea typeface="Montserrat"/>
                <a:cs typeface="Montserrat"/>
                <a:sym typeface="Montserrat"/>
              </a:rPr>
              <a:t>Contemporary style </a:t>
            </a:r>
            <a:r>
              <a:rPr lang="en-US" sz="1800">
                <a:solidFill>
                  <a:srgbClr val="373737"/>
                </a:solidFill>
                <a:latin typeface="Montserrat"/>
                <a:ea typeface="Montserrat"/>
                <a:cs typeface="Montserrat"/>
                <a:sym typeface="Montserrat"/>
              </a:rPr>
              <a:t>refers to “of the moment,” and </a:t>
            </a:r>
            <a:r>
              <a:rPr lang="en-US" sz="1800">
                <a:solidFill>
                  <a:srgbClr val="000000"/>
                </a:solidFill>
                <a:latin typeface="Montserrat"/>
                <a:ea typeface="Montserrat"/>
                <a:cs typeface="Montserrat"/>
                <a:sym typeface="Montserrat"/>
              </a:rPr>
              <a:t>does not encapsulate a specific philosophy of design but is instead a blanket term given to describe the interior design trends of today, </a:t>
            </a:r>
            <a:r>
              <a:rPr lang="en-US" sz="1800">
                <a:solidFill>
                  <a:srgbClr val="373737"/>
                </a:solidFill>
                <a:latin typeface="Montserrat"/>
                <a:ea typeface="Montserrat"/>
                <a:cs typeface="Montserrat"/>
                <a:sym typeface="Montserrat"/>
              </a:rPr>
              <a:t>while paying homage to the past. Dating back to the 1970’s, contemporary style is truly unique as it borrows elements from several other design styles. </a:t>
            </a:r>
            <a:endParaRPr sz="1800">
              <a:solidFill>
                <a:schemeClr val="dk1"/>
              </a:solidFill>
              <a:latin typeface="Montserrat"/>
              <a:ea typeface="Montserrat"/>
              <a:cs typeface="Montserrat"/>
              <a:sym typeface="Montserrat"/>
            </a:endParaRPr>
          </a:p>
        </p:txBody>
      </p:sp>
      <p:sp>
        <p:nvSpPr>
          <p:cNvPr id="418" name="Google Shape;418;p13"/>
          <p:cNvSpPr txBox="1"/>
          <p:nvPr/>
        </p:nvSpPr>
        <p:spPr>
          <a:xfrm>
            <a:off x="1061006" y="1016305"/>
            <a:ext cx="979829"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419" name="Google Shape;419;p13"/>
          <p:cNvGrpSpPr/>
          <p:nvPr/>
        </p:nvGrpSpPr>
        <p:grpSpPr>
          <a:xfrm>
            <a:off x="1061006" y="4098210"/>
            <a:ext cx="1002874" cy="431374"/>
            <a:chOff x="0" y="0"/>
            <a:chExt cx="1337165" cy="575165"/>
          </a:xfrm>
        </p:grpSpPr>
        <p:sp>
          <p:nvSpPr>
            <p:cNvPr id="420" name="Google Shape;420;p13"/>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13"/>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13"/>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3"/>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10" descr="Art Deco Design Style: Everything You Need To Know"/>
          <p:cNvPicPr preferRelativeResize="0"/>
          <p:nvPr/>
        </p:nvPicPr>
        <p:blipFill rotWithShape="1">
          <a:blip r:embed="rId3">
            <a:alphaModFix/>
          </a:blip>
          <a:srcRect t="4066"/>
          <a:stretch/>
        </p:blipFill>
        <p:spPr>
          <a:xfrm>
            <a:off x="7601387" y="-26453"/>
            <a:ext cx="3639771" cy="5139009"/>
          </a:xfrm>
          <a:prstGeom prst="rect">
            <a:avLst/>
          </a:prstGeom>
          <a:noFill/>
          <a:ln>
            <a:noFill/>
          </a:ln>
        </p:spPr>
      </p:pic>
      <p:pic>
        <p:nvPicPr>
          <p:cNvPr id="348" name="Google Shape;348;p10" descr="This contains an image of: {{ pinTitle }}"/>
          <p:cNvPicPr preferRelativeResize="0"/>
          <p:nvPr/>
        </p:nvPicPr>
        <p:blipFill rotWithShape="1">
          <a:blip r:embed="rId4">
            <a:alphaModFix/>
          </a:blip>
          <a:srcRect l="5829" r="10968"/>
          <a:stretch/>
        </p:blipFill>
        <p:spPr>
          <a:xfrm>
            <a:off x="15510750" y="-26453"/>
            <a:ext cx="2777250" cy="5148510"/>
          </a:xfrm>
          <a:prstGeom prst="rect">
            <a:avLst/>
          </a:prstGeom>
          <a:noFill/>
          <a:ln>
            <a:noFill/>
          </a:ln>
        </p:spPr>
      </p:pic>
      <p:pic>
        <p:nvPicPr>
          <p:cNvPr id="349" name="Google Shape;349;p10"/>
          <p:cNvPicPr preferRelativeResize="0"/>
          <p:nvPr/>
        </p:nvPicPr>
        <p:blipFill rotWithShape="1">
          <a:blip r:embed="rId5">
            <a:alphaModFix/>
          </a:blip>
          <a:srcRect b="7409"/>
          <a:stretch/>
        </p:blipFill>
        <p:spPr>
          <a:xfrm>
            <a:off x="3982926" y="-35954"/>
            <a:ext cx="3586114" cy="5148510"/>
          </a:xfrm>
          <a:prstGeom prst="rect">
            <a:avLst/>
          </a:prstGeom>
          <a:noFill/>
          <a:ln>
            <a:noFill/>
          </a:ln>
        </p:spPr>
      </p:pic>
      <p:pic>
        <p:nvPicPr>
          <p:cNvPr id="350" name="Google Shape;350;p10"/>
          <p:cNvPicPr preferRelativeResize="0"/>
          <p:nvPr/>
        </p:nvPicPr>
        <p:blipFill rotWithShape="1">
          <a:blip r:embed="rId6">
            <a:alphaModFix/>
          </a:blip>
          <a:srcRect l="233" t="2915"/>
          <a:stretch/>
        </p:blipFill>
        <p:spPr>
          <a:xfrm>
            <a:off x="-1" y="-35954"/>
            <a:ext cx="3950579" cy="5148512"/>
          </a:xfrm>
          <a:prstGeom prst="rect">
            <a:avLst/>
          </a:prstGeom>
          <a:noFill/>
          <a:ln>
            <a:noFill/>
          </a:ln>
        </p:spPr>
      </p:pic>
      <p:pic>
        <p:nvPicPr>
          <p:cNvPr id="351" name="Google Shape;351;p10"/>
          <p:cNvPicPr preferRelativeResize="0"/>
          <p:nvPr/>
        </p:nvPicPr>
        <p:blipFill rotWithShape="1">
          <a:blip r:embed="rId7">
            <a:alphaModFix/>
          </a:blip>
          <a:srcRect b="9827"/>
          <a:stretch/>
        </p:blipFill>
        <p:spPr>
          <a:xfrm>
            <a:off x="10751906" y="5172341"/>
            <a:ext cx="4335693" cy="5114658"/>
          </a:xfrm>
          <a:prstGeom prst="rect">
            <a:avLst/>
          </a:prstGeom>
          <a:noFill/>
          <a:ln>
            <a:noFill/>
          </a:ln>
        </p:spPr>
      </p:pic>
      <p:pic>
        <p:nvPicPr>
          <p:cNvPr id="352" name="Google Shape;352;p10"/>
          <p:cNvPicPr preferRelativeResize="0"/>
          <p:nvPr/>
        </p:nvPicPr>
        <p:blipFill rotWithShape="1">
          <a:blip r:embed="rId8">
            <a:alphaModFix/>
          </a:blip>
          <a:srcRect/>
          <a:stretch/>
        </p:blipFill>
        <p:spPr>
          <a:xfrm>
            <a:off x="11273505" y="-35954"/>
            <a:ext cx="4204897" cy="5149819"/>
          </a:xfrm>
          <a:prstGeom prst="rect">
            <a:avLst/>
          </a:prstGeom>
          <a:noFill/>
          <a:ln>
            <a:noFill/>
          </a:ln>
        </p:spPr>
      </p:pic>
      <p:pic>
        <p:nvPicPr>
          <p:cNvPr id="353" name="Google Shape;353;p10"/>
          <p:cNvPicPr preferRelativeResize="0"/>
          <p:nvPr/>
        </p:nvPicPr>
        <p:blipFill rotWithShape="1">
          <a:blip r:embed="rId9">
            <a:alphaModFix/>
          </a:blip>
          <a:srcRect l="30762" r="12911" b="7337"/>
          <a:stretch/>
        </p:blipFill>
        <p:spPr>
          <a:xfrm>
            <a:off x="15122974" y="5178175"/>
            <a:ext cx="3165025" cy="5108826"/>
          </a:xfrm>
          <a:prstGeom prst="rect">
            <a:avLst/>
          </a:prstGeom>
          <a:noFill/>
          <a:ln>
            <a:noFill/>
          </a:ln>
        </p:spPr>
      </p:pic>
      <p:pic>
        <p:nvPicPr>
          <p:cNvPr id="354" name="Google Shape;354;p10"/>
          <p:cNvPicPr preferRelativeResize="0"/>
          <p:nvPr/>
        </p:nvPicPr>
        <p:blipFill rotWithShape="1">
          <a:blip r:embed="rId10">
            <a:alphaModFix/>
          </a:blip>
          <a:srcRect l="21956" b="14284"/>
          <a:stretch/>
        </p:blipFill>
        <p:spPr>
          <a:xfrm>
            <a:off x="7611018" y="5143501"/>
            <a:ext cx="3105512" cy="5143500"/>
          </a:xfrm>
          <a:prstGeom prst="rect">
            <a:avLst/>
          </a:prstGeom>
          <a:noFill/>
          <a:ln>
            <a:noFill/>
          </a:ln>
        </p:spPr>
      </p:pic>
      <p:sp>
        <p:nvSpPr>
          <p:cNvPr id="355" name="Google Shape;355;p10"/>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Art Deco</a:t>
            </a:r>
            <a:endParaRPr/>
          </a:p>
        </p:txBody>
      </p:sp>
      <p:sp>
        <p:nvSpPr>
          <p:cNvPr id="356" name="Google Shape;356;p10"/>
          <p:cNvSpPr txBox="1"/>
          <p:nvPr/>
        </p:nvSpPr>
        <p:spPr>
          <a:xfrm>
            <a:off x="1576236" y="6475026"/>
            <a:ext cx="4824564" cy="3323987"/>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Art Deco, short for Arts Décoratifs style of the 1920s and '30s</a:t>
            </a:r>
            <a:r>
              <a:rPr lang="en-US" sz="1800">
                <a:solidFill>
                  <a:srgbClr val="202122"/>
                </a:solidFill>
                <a:latin typeface="Montserrat"/>
                <a:ea typeface="Montserrat"/>
                <a:cs typeface="Montserrat"/>
                <a:sym typeface="Montserrat"/>
              </a:rPr>
              <a:t> combined modern styles with fine craftsmanship and rich materials such as ebony and ivory. It was influenced by the bold geometric forms of Cubism and the Vienna Secession; the bright colours of Fauvism and of the Ballets Russes; the updated craftsmanship of the furniture of the eras of Louis Philippe I and Louis XVI; and the exoticized styles of China, Japan, India, Persia, ancient Egypt and Maya art. </a:t>
            </a:r>
            <a:endParaRPr sz="1800">
              <a:solidFill>
                <a:schemeClr val="dk1"/>
              </a:solidFill>
              <a:latin typeface="Montserrat"/>
              <a:ea typeface="Montserrat"/>
              <a:cs typeface="Montserrat"/>
              <a:sym typeface="Montserrat"/>
            </a:endParaRPr>
          </a:p>
        </p:txBody>
      </p:sp>
      <p:sp>
        <p:nvSpPr>
          <p:cNvPr id="357" name="Google Shape;357;p10"/>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0"/>
          <p:cNvSpPr txBox="1"/>
          <p:nvPr/>
        </p:nvSpPr>
        <p:spPr>
          <a:xfrm>
            <a:off x="1061006" y="1016305"/>
            <a:ext cx="1085846"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359" name="Google Shape;359;p10"/>
          <p:cNvSpPr txBox="1"/>
          <p:nvPr/>
        </p:nvSpPr>
        <p:spPr>
          <a:xfrm>
            <a:off x="16499531" y="971550"/>
            <a:ext cx="733631" cy="51435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3000" b="1">
                <a:solidFill>
                  <a:srgbClr val="292929"/>
                </a:solidFill>
                <a:latin typeface="Montserrat Medium"/>
                <a:ea typeface="Montserrat Medium"/>
                <a:cs typeface="Montserrat Medium"/>
                <a:sym typeface="Montserrat Medium"/>
              </a:rPr>
              <a:t>/01</a:t>
            </a:r>
            <a:endParaRPr/>
          </a:p>
        </p:txBody>
      </p:sp>
      <p:grpSp>
        <p:nvGrpSpPr>
          <p:cNvPr id="360" name="Google Shape;360;p10"/>
          <p:cNvGrpSpPr/>
          <p:nvPr/>
        </p:nvGrpSpPr>
        <p:grpSpPr>
          <a:xfrm>
            <a:off x="1061006" y="4098210"/>
            <a:ext cx="1002874" cy="431374"/>
            <a:chOff x="0" y="0"/>
            <a:chExt cx="1337165" cy="575165"/>
          </a:xfrm>
        </p:grpSpPr>
        <p:sp>
          <p:nvSpPr>
            <p:cNvPr id="361" name="Google Shape;361;p10"/>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0"/>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10"/>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10"/>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2" descr="imoderni llc (@imodernillc) / Twitter"/>
          <p:cNvPicPr preferRelativeResize="0"/>
          <p:nvPr/>
        </p:nvPicPr>
        <p:blipFill rotWithShape="1">
          <a:blip r:embed="rId3">
            <a:alphaModFix/>
          </a:blip>
          <a:srcRect t="2183"/>
          <a:stretch/>
        </p:blipFill>
        <p:spPr>
          <a:xfrm>
            <a:off x="15523846" y="0"/>
            <a:ext cx="2770450" cy="5122734"/>
          </a:xfrm>
          <a:prstGeom prst="rect">
            <a:avLst/>
          </a:prstGeom>
          <a:noFill/>
          <a:ln>
            <a:noFill/>
          </a:ln>
        </p:spPr>
      </p:pic>
      <p:pic>
        <p:nvPicPr>
          <p:cNvPr id="390" name="Google Shape;390;p12" descr="Pin by Debbie Mitchell on A) Bester | Beach house living room furniture,  Beach house living room, Coastal living rooms"/>
          <p:cNvPicPr preferRelativeResize="0"/>
          <p:nvPr/>
        </p:nvPicPr>
        <p:blipFill rotWithShape="1">
          <a:blip r:embed="rId4">
            <a:alphaModFix/>
          </a:blip>
          <a:srcRect l="-327" t="803"/>
          <a:stretch/>
        </p:blipFill>
        <p:spPr>
          <a:xfrm>
            <a:off x="10949932" y="0"/>
            <a:ext cx="4525493" cy="5122732"/>
          </a:xfrm>
          <a:prstGeom prst="rect">
            <a:avLst/>
          </a:prstGeom>
          <a:noFill/>
          <a:ln>
            <a:noFill/>
          </a:ln>
        </p:spPr>
      </p:pic>
      <p:pic>
        <p:nvPicPr>
          <p:cNvPr id="391" name="Google Shape;391;p12"/>
          <p:cNvPicPr preferRelativeResize="0"/>
          <p:nvPr/>
        </p:nvPicPr>
        <p:blipFill rotWithShape="1">
          <a:blip r:embed="rId5">
            <a:alphaModFix/>
          </a:blip>
          <a:srcRect/>
          <a:stretch/>
        </p:blipFill>
        <p:spPr>
          <a:xfrm>
            <a:off x="0" y="-41534"/>
            <a:ext cx="5164268" cy="5164267"/>
          </a:xfrm>
          <a:prstGeom prst="rect">
            <a:avLst/>
          </a:prstGeom>
          <a:noFill/>
          <a:ln>
            <a:noFill/>
          </a:ln>
        </p:spPr>
      </p:pic>
      <p:pic>
        <p:nvPicPr>
          <p:cNvPr id="392" name="Google Shape;392;p12"/>
          <p:cNvPicPr preferRelativeResize="0"/>
          <p:nvPr/>
        </p:nvPicPr>
        <p:blipFill rotWithShape="1">
          <a:blip r:embed="rId6">
            <a:alphaModFix/>
          </a:blip>
          <a:srcRect t="3852"/>
          <a:stretch/>
        </p:blipFill>
        <p:spPr>
          <a:xfrm>
            <a:off x="-1" y="-1"/>
            <a:ext cx="5327897" cy="5122733"/>
          </a:xfrm>
          <a:prstGeom prst="rect">
            <a:avLst/>
          </a:prstGeom>
          <a:noFill/>
          <a:ln>
            <a:noFill/>
          </a:ln>
        </p:spPr>
      </p:pic>
      <p:pic>
        <p:nvPicPr>
          <p:cNvPr id="393" name="Google Shape;393;p12" descr="Pin on OTHER (misc accessories)"/>
          <p:cNvPicPr preferRelativeResize="0"/>
          <p:nvPr/>
        </p:nvPicPr>
        <p:blipFill rotWithShape="1">
          <a:blip r:embed="rId7">
            <a:alphaModFix/>
          </a:blip>
          <a:srcRect t="5464" r="42883"/>
          <a:stretch/>
        </p:blipFill>
        <p:spPr>
          <a:xfrm>
            <a:off x="11811001" y="5193211"/>
            <a:ext cx="2438400" cy="5100431"/>
          </a:xfrm>
          <a:prstGeom prst="rect">
            <a:avLst/>
          </a:prstGeom>
          <a:noFill/>
          <a:ln>
            <a:noFill/>
          </a:ln>
        </p:spPr>
      </p:pic>
      <p:pic>
        <p:nvPicPr>
          <p:cNvPr id="394" name="Google Shape;394;p12" descr="Coastal Kitchen and Dining Room Pictures | HGTV"/>
          <p:cNvPicPr preferRelativeResize="0"/>
          <p:nvPr/>
        </p:nvPicPr>
        <p:blipFill rotWithShape="1">
          <a:blip r:embed="rId8">
            <a:alphaModFix/>
          </a:blip>
          <a:srcRect t="2104" b="3571"/>
          <a:stretch/>
        </p:blipFill>
        <p:spPr>
          <a:xfrm>
            <a:off x="5376317" y="0"/>
            <a:ext cx="5525194" cy="5122732"/>
          </a:xfrm>
          <a:prstGeom prst="rect">
            <a:avLst/>
          </a:prstGeom>
          <a:noFill/>
          <a:ln>
            <a:noFill/>
          </a:ln>
        </p:spPr>
      </p:pic>
      <p:pic>
        <p:nvPicPr>
          <p:cNvPr id="395" name="Google Shape;395;p12" descr="3 easy steps to create a coastal style bathroom renovation | Balnei &amp;amp;  Colina | Balnei &amp;amp; Colina"/>
          <p:cNvPicPr preferRelativeResize="0"/>
          <p:nvPr/>
        </p:nvPicPr>
        <p:blipFill rotWithShape="1">
          <a:blip r:embed="rId9">
            <a:alphaModFix/>
          </a:blip>
          <a:srcRect l="11647" t="5614"/>
          <a:stretch/>
        </p:blipFill>
        <p:spPr>
          <a:xfrm>
            <a:off x="7607564" y="5193211"/>
            <a:ext cx="4162284" cy="5093789"/>
          </a:xfrm>
          <a:prstGeom prst="rect">
            <a:avLst/>
          </a:prstGeom>
          <a:noFill/>
          <a:ln>
            <a:noFill/>
          </a:ln>
        </p:spPr>
      </p:pic>
      <p:pic>
        <p:nvPicPr>
          <p:cNvPr id="396" name="Google Shape;396;p12"/>
          <p:cNvPicPr preferRelativeResize="0"/>
          <p:nvPr/>
        </p:nvPicPr>
        <p:blipFill rotWithShape="1">
          <a:blip r:embed="rId10">
            <a:alphaModFix/>
          </a:blip>
          <a:srcRect t="7147" b="1468"/>
          <a:stretch/>
        </p:blipFill>
        <p:spPr>
          <a:xfrm>
            <a:off x="14310789" y="5183767"/>
            <a:ext cx="3977210" cy="5109875"/>
          </a:xfrm>
          <a:prstGeom prst="rect">
            <a:avLst/>
          </a:prstGeom>
          <a:noFill/>
          <a:ln>
            <a:noFill/>
          </a:ln>
        </p:spPr>
      </p:pic>
      <p:sp>
        <p:nvSpPr>
          <p:cNvPr id="397" name="Google Shape;397;p12"/>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Coastal</a:t>
            </a:r>
            <a:endParaRPr/>
          </a:p>
        </p:txBody>
      </p:sp>
      <p:sp>
        <p:nvSpPr>
          <p:cNvPr id="398" name="Google Shape;398;p12"/>
          <p:cNvSpPr txBox="1"/>
          <p:nvPr/>
        </p:nvSpPr>
        <p:spPr>
          <a:xfrm>
            <a:off x="1576236" y="6475026"/>
            <a:ext cx="4824564" cy="2215991"/>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chemeClr val="dk1"/>
                </a:solidFill>
                <a:latin typeface="Montserrat"/>
                <a:ea typeface="Montserrat"/>
                <a:cs typeface="Montserrat"/>
                <a:sym typeface="Montserrat"/>
              </a:rPr>
              <a:t>Coastal design is exactly what it sounds like: a design style that is all about that seaside aesthetic that makes a home feel like a high-end island getaway. With soothing blue hues, beachy décor like driftwood, natural fibres, and weathered wood furniture, coastal design is classically calming, laidback yet chic.</a:t>
            </a:r>
            <a:endParaRPr/>
          </a:p>
        </p:txBody>
      </p:sp>
      <p:sp>
        <p:nvSpPr>
          <p:cNvPr id="399" name="Google Shape;399;p12"/>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12"/>
          <p:cNvSpPr txBox="1"/>
          <p:nvPr/>
        </p:nvSpPr>
        <p:spPr>
          <a:xfrm>
            <a:off x="1061006" y="1016305"/>
            <a:ext cx="1112351"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grpSp>
        <p:nvGrpSpPr>
          <p:cNvPr id="401" name="Google Shape;401;p12"/>
          <p:cNvGrpSpPr/>
          <p:nvPr/>
        </p:nvGrpSpPr>
        <p:grpSpPr>
          <a:xfrm>
            <a:off x="1061006" y="4098210"/>
            <a:ext cx="1002874" cy="431374"/>
            <a:chOff x="0" y="0"/>
            <a:chExt cx="1337165" cy="575165"/>
          </a:xfrm>
        </p:grpSpPr>
        <p:sp>
          <p:nvSpPr>
            <p:cNvPr id="402" name="Google Shape;402;p12"/>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2"/>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2"/>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2"/>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11" descr="Wabi Sabi Bedroom on Behance"/>
          <p:cNvPicPr preferRelativeResize="0"/>
          <p:nvPr/>
        </p:nvPicPr>
        <p:blipFill rotWithShape="1">
          <a:blip r:embed="rId3">
            <a:alphaModFix/>
          </a:blip>
          <a:srcRect l="9110" t="504" r="12023" b="-503"/>
          <a:stretch/>
        </p:blipFill>
        <p:spPr>
          <a:xfrm>
            <a:off x="11201400" y="5245151"/>
            <a:ext cx="7078932" cy="5052240"/>
          </a:xfrm>
          <a:prstGeom prst="rect">
            <a:avLst/>
          </a:prstGeom>
          <a:noFill/>
          <a:ln>
            <a:noFill/>
          </a:ln>
        </p:spPr>
      </p:pic>
      <p:pic>
        <p:nvPicPr>
          <p:cNvPr id="371" name="Google Shape;371;p11"/>
          <p:cNvPicPr preferRelativeResize="0"/>
          <p:nvPr/>
        </p:nvPicPr>
        <p:blipFill rotWithShape="1">
          <a:blip r:embed="rId4">
            <a:alphaModFix/>
          </a:blip>
          <a:srcRect r="9925" b="4533"/>
          <a:stretch/>
        </p:blipFill>
        <p:spPr>
          <a:xfrm>
            <a:off x="7461389" y="5219700"/>
            <a:ext cx="3663811" cy="5067301"/>
          </a:xfrm>
          <a:prstGeom prst="rect">
            <a:avLst/>
          </a:prstGeom>
          <a:noFill/>
          <a:ln>
            <a:noFill/>
          </a:ln>
        </p:spPr>
      </p:pic>
      <p:pic>
        <p:nvPicPr>
          <p:cNvPr id="372" name="Google Shape;372;p11"/>
          <p:cNvPicPr preferRelativeResize="0"/>
          <p:nvPr/>
        </p:nvPicPr>
        <p:blipFill rotWithShape="1">
          <a:blip r:embed="rId5">
            <a:alphaModFix/>
          </a:blip>
          <a:srcRect t="4180"/>
          <a:stretch/>
        </p:blipFill>
        <p:spPr>
          <a:xfrm>
            <a:off x="3120597" y="7654"/>
            <a:ext cx="4215560" cy="5135846"/>
          </a:xfrm>
          <a:prstGeom prst="rect">
            <a:avLst/>
          </a:prstGeom>
          <a:noFill/>
          <a:ln>
            <a:noFill/>
          </a:ln>
        </p:spPr>
      </p:pic>
      <p:pic>
        <p:nvPicPr>
          <p:cNvPr id="373" name="Google Shape;373;p11"/>
          <p:cNvPicPr preferRelativeResize="0"/>
          <p:nvPr/>
        </p:nvPicPr>
        <p:blipFill rotWithShape="1">
          <a:blip r:embed="rId6">
            <a:alphaModFix/>
          </a:blip>
          <a:srcRect/>
          <a:stretch/>
        </p:blipFill>
        <p:spPr>
          <a:xfrm>
            <a:off x="-3033" y="-454"/>
            <a:ext cx="3091751" cy="5135846"/>
          </a:xfrm>
          <a:prstGeom prst="rect">
            <a:avLst/>
          </a:prstGeom>
          <a:noFill/>
          <a:ln>
            <a:noFill/>
          </a:ln>
        </p:spPr>
      </p:pic>
      <p:pic>
        <p:nvPicPr>
          <p:cNvPr id="374" name="Google Shape;374;p11" descr="Minimalistic Interior Design with Wabi-S|Visualization"/>
          <p:cNvPicPr preferRelativeResize="0"/>
          <p:nvPr/>
        </p:nvPicPr>
        <p:blipFill rotWithShape="1">
          <a:blip r:embed="rId7">
            <a:alphaModFix/>
          </a:blip>
          <a:srcRect t="8726" b="1836"/>
          <a:stretch/>
        </p:blipFill>
        <p:spPr>
          <a:xfrm>
            <a:off x="7360369" y="-454"/>
            <a:ext cx="10919964" cy="5143954"/>
          </a:xfrm>
          <a:prstGeom prst="rect">
            <a:avLst/>
          </a:prstGeom>
          <a:noFill/>
          <a:ln>
            <a:noFill/>
          </a:ln>
        </p:spPr>
      </p:pic>
      <p:sp>
        <p:nvSpPr>
          <p:cNvPr id="375" name="Google Shape;375;p11"/>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Asian Zen</a:t>
            </a:r>
            <a:endParaRPr/>
          </a:p>
        </p:txBody>
      </p:sp>
      <p:sp>
        <p:nvSpPr>
          <p:cNvPr id="376" name="Google Shape;376;p11"/>
          <p:cNvSpPr txBox="1"/>
          <p:nvPr/>
        </p:nvSpPr>
        <p:spPr>
          <a:xfrm>
            <a:off x="1576236" y="6475026"/>
            <a:ext cx="4824564" cy="3323987"/>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Asian Zen interior design focuses on emphasizing a sense of harmony, balance, tranquillity, and. It draws inspiration from both the concept of Zen and the importance of incorporating nature into your décor, neutral and earthy colours, especially beiges and browns.</a:t>
            </a:r>
            <a:endParaRPr/>
          </a:p>
          <a:p>
            <a:pPr marL="0" marR="0" lvl="0" indent="0" algn="just" rtl="0">
              <a:spcBef>
                <a:spcPts val="0"/>
              </a:spcBef>
              <a:spcAft>
                <a:spcPts val="0"/>
              </a:spcAft>
              <a:buNone/>
            </a:pPr>
            <a:r>
              <a:rPr lang="en-US" sz="1800">
                <a:solidFill>
                  <a:srgbClr val="202124"/>
                </a:solidFill>
                <a:latin typeface="Montserrat"/>
                <a:ea typeface="Montserrat"/>
                <a:cs typeface="Montserrat"/>
                <a:sym typeface="Montserrat"/>
              </a:rPr>
              <a:t>More contemporary zen styles may veer towards white and black colour schemes. Since zen is all about relaxation, the soothing tones of neutral colours typically dominate.</a:t>
            </a:r>
            <a:endParaRPr sz="1800">
              <a:solidFill>
                <a:schemeClr val="dk1"/>
              </a:solidFill>
              <a:latin typeface="Montserrat"/>
              <a:ea typeface="Montserrat"/>
              <a:cs typeface="Montserrat"/>
              <a:sym typeface="Montserrat"/>
            </a:endParaRPr>
          </a:p>
        </p:txBody>
      </p:sp>
      <p:sp>
        <p:nvSpPr>
          <p:cNvPr id="377" name="Google Shape;377;p11"/>
          <p:cNvSpPr/>
          <p:nvPr/>
        </p:nvSpPr>
        <p:spPr>
          <a:xfrm rot="-5400000">
            <a:off x="624275"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1"/>
          <p:cNvSpPr txBox="1"/>
          <p:nvPr/>
        </p:nvSpPr>
        <p:spPr>
          <a:xfrm>
            <a:off x="1061006" y="1016305"/>
            <a:ext cx="1085846" cy="646331"/>
          </a:xfrm>
          <a:prstGeom prst="rect">
            <a:avLst/>
          </a:prstGeom>
          <a:noFill/>
          <a:ln>
            <a:noFill/>
          </a:ln>
        </p:spPr>
        <p:txBody>
          <a:bodyPr spcFirstLastPara="1" wrap="square" lIns="0" tIns="0" rIns="0" bIns="0" anchor="t" anchorCtr="0">
            <a:spAutoFit/>
          </a:bodyPr>
          <a:lstStyle/>
          <a:p>
            <a:pPr algn="just">
              <a:lnSpc>
                <a:spcPts val="5040"/>
              </a:lnSpc>
            </a:pPr>
            <a:r>
              <a:rPr lang="en-US" sz="3000" b="1">
                <a:solidFill>
                  <a:srgbClr val="FFFFFF"/>
                </a:solidFill>
                <a:latin typeface="Montserrat Bold"/>
                <a:ea typeface="Montserrat Bold"/>
                <a:cs typeface="Montserrat Bold"/>
                <a:sym typeface="Montserrat Bold"/>
              </a:rPr>
              <a:t>/NO.</a:t>
            </a:r>
            <a:endParaRPr lang="en-US" sz="3000" b="1" dirty="0">
              <a:solidFill>
                <a:srgbClr val="FFFFFF"/>
              </a:solidFill>
              <a:latin typeface="Montserrat Bold"/>
              <a:ea typeface="Montserrat Bold"/>
              <a:cs typeface="Montserrat Bold"/>
              <a:sym typeface="Montserrat Bold"/>
            </a:endParaRPr>
          </a:p>
        </p:txBody>
      </p:sp>
      <p:grpSp>
        <p:nvGrpSpPr>
          <p:cNvPr id="379" name="Google Shape;379;p11"/>
          <p:cNvGrpSpPr/>
          <p:nvPr/>
        </p:nvGrpSpPr>
        <p:grpSpPr>
          <a:xfrm>
            <a:off x="1061006" y="4098210"/>
            <a:ext cx="1002874" cy="431374"/>
            <a:chOff x="0" y="0"/>
            <a:chExt cx="1337165" cy="575165"/>
          </a:xfrm>
        </p:grpSpPr>
        <p:sp>
          <p:nvSpPr>
            <p:cNvPr id="380" name="Google Shape;380;p11"/>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11"/>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11"/>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11"/>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4" descr="A group of people with laptops and a clock&#10;&#10;AI-generated content may be incorrect."/>
          <p:cNvPicPr preferRelativeResize="0"/>
          <p:nvPr/>
        </p:nvPicPr>
        <p:blipFill rotWithShape="1">
          <a:blip r:embed="rId3">
            <a:alphaModFix/>
          </a:blip>
          <a:srcRect l="10239" t="23253" r="61210" b="45637"/>
          <a:stretch/>
        </p:blipFill>
        <p:spPr>
          <a:xfrm>
            <a:off x="10935097" y="987538"/>
            <a:ext cx="1716790" cy="2022362"/>
          </a:xfrm>
          <a:prstGeom prst="rect">
            <a:avLst/>
          </a:prstGeom>
          <a:noFill/>
          <a:ln>
            <a:noFill/>
          </a:ln>
        </p:spPr>
      </p:pic>
      <p:pic>
        <p:nvPicPr>
          <p:cNvPr id="168" name="Google Shape;168;p4" descr="Emojis Royalty Free Vector Image - VectorStock"/>
          <p:cNvPicPr preferRelativeResize="0"/>
          <p:nvPr/>
        </p:nvPicPr>
        <p:blipFill rotWithShape="1">
          <a:blip r:embed="rId4">
            <a:alphaModFix/>
          </a:blip>
          <a:srcRect b="8519"/>
          <a:stretch/>
        </p:blipFill>
        <p:spPr>
          <a:xfrm>
            <a:off x="10921957" y="7543792"/>
            <a:ext cx="1735332" cy="1714508"/>
          </a:xfrm>
          <a:prstGeom prst="rect">
            <a:avLst/>
          </a:prstGeom>
          <a:noFill/>
          <a:ln>
            <a:noFill/>
          </a:ln>
        </p:spPr>
      </p:pic>
      <p:pic>
        <p:nvPicPr>
          <p:cNvPr id="169" name="Google Shape;169;p4" descr="Square black information icon. Vector. 27739256 Vector Art at Vecteezy"/>
          <p:cNvPicPr preferRelativeResize="0"/>
          <p:nvPr/>
        </p:nvPicPr>
        <p:blipFill rotWithShape="1">
          <a:blip r:embed="rId5">
            <a:alphaModFix/>
          </a:blip>
          <a:srcRect/>
          <a:stretch/>
        </p:blipFill>
        <p:spPr>
          <a:xfrm>
            <a:off x="10814673" y="4016789"/>
            <a:ext cx="1837214" cy="1837214"/>
          </a:xfrm>
          <a:prstGeom prst="rect">
            <a:avLst/>
          </a:prstGeom>
          <a:noFill/>
          <a:ln>
            <a:noFill/>
          </a:ln>
        </p:spPr>
      </p:pic>
      <p:grpSp>
        <p:nvGrpSpPr>
          <p:cNvPr id="171" name="Google Shape;171;p4"/>
          <p:cNvGrpSpPr/>
          <p:nvPr/>
        </p:nvGrpSpPr>
        <p:grpSpPr>
          <a:xfrm>
            <a:off x="8642563" y="8826926"/>
            <a:ext cx="1002874" cy="431374"/>
            <a:chOff x="0" y="0"/>
            <a:chExt cx="1337165" cy="575165"/>
          </a:xfrm>
        </p:grpSpPr>
        <p:sp>
          <p:nvSpPr>
            <p:cNvPr id="172" name="Google Shape;172;p4"/>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4"/>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4"/>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4"/>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6" name="Google Shape;176;p4"/>
          <p:cNvSpPr/>
          <p:nvPr/>
        </p:nvSpPr>
        <p:spPr>
          <a:xfrm>
            <a:off x="1028700" y="3821081"/>
            <a:ext cx="2809941" cy="2644838"/>
          </a:xfrm>
          <a:custGeom>
            <a:avLst/>
            <a:gdLst/>
            <a:ahLst/>
            <a:cxnLst/>
            <a:rect l="l" t="t" r="r" b="b"/>
            <a:pathLst>
              <a:path w="2393771" h="2253121" extrusionOk="0">
                <a:moveTo>
                  <a:pt x="0" y="0"/>
                </a:moveTo>
                <a:lnTo>
                  <a:pt x="2393771" y="0"/>
                </a:lnTo>
                <a:lnTo>
                  <a:pt x="2393771" y="2253121"/>
                </a:lnTo>
                <a:lnTo>
                  <a:pt x="0" y="2253121"/>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4"/>
          <p:cNvSpPr/>
          <p:nvPr/>
        </p:nvSpPr>
        <p:spPr>
          <a:xfrm>
            <a:off x="1028700" y="1570355"/>
            <a:ext cx="546709" cy="2250726"/>
          </a:xfrm>
          <a:custGeom>
            <a:avLst/>
            <a:gdLst/>
            <a:ahLst/>
            <a:cxnLst/>
            <a:rect l="l" t="t" r="r" b="b"/>
            <a:pathLst>
              <a:path w="465738" h="1917379" extrusionOk="0">
                <a:moveTo>
                  <a:pt x="0" y="0"/>
                </a:moveTo>
                <a:lnTo>
                  <a:pt x="465738" y="0"/>
                </a:lnTo>
                <a:lnTo>
                  <a:pt x="465738" y="1917379"/>
                </a:lnTo>
                <a:lnTo>
                  <a:pt x="0" y="1917379"/>
                </a:lnTo>
                <a:close/>
              </a:path>
            </a:pathLst>
          </a:custGeom>
          <a:solidFill>
            <a:srgbClr val="5B5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4"/>
          <p:cNvSpPr/>
          <p:nvPr/>
        </p:nvSpPr>
        <p:spPr>
          <a:xfrm>
            <a:off x="1028700" y="0"/>
            <a:ext cx="546709" cy="1570355"/>
          </a:xfrm>
          <a:custGeom>
            <a:avLst/>
            <a:gdLst/>
            <a:ahLst/>
            <a:cxnLst/>
            <a:rect l="l" t="t" r="r" b="b"/>
            <a:pathLst>
              <a:path w="465738" h="1337776" extrusionOk="0">
                <a:moveTo>
                  <a:pt x="0" y="0"/>
                </a:moveTo>
                <a:lnTo>
                  <a:pt x="465738" y="0"/>
                </a:lnTo>
                <a:lnTo>
                  <a:pt x="465738" y="1337776"/>
                </a:lnTo>
                <a:lnTo>
                  <a:pt x="0" y="1337776"/>
                </a:lnTo>
                <a:close/>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4"/>
          <p:cNvSpPr txBox="1"/>
          <p:nvPr/>
        </p:nvSpPr>
        <p:spPr>
          <a:xfrm>
            <a:off x="8709874" y="971550"/>
            <a:ext cx="868253"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dirty="0">
                <a:solidFill>
                  <a:srgbClr val="FFFFFF"/>
                </a:solidFill>
                <a:latin typeface="Montserrat Medium"/>
                <a:ea typeface="Montserrat Medium"/>
                <a:cs typeface="Montserrat Medium"/>
                <a:sym typeface="Montserrat Medium"/>
              </a:rPr>
              <a:t>/</a:t>
            </a:r>
            <a:r>
              <a:rPr lang="en-US" sz="3000" b="1" dirty="0">
                <a:solidFill>
                  <a:srgbClr val="FFFFFF"/>
                </a:solidFill>
                <a:latin typeface="Montserrat" panose="00000500000000000000" pitchFamily="2" charset="0"/>
                <a:ea typeface="Montserrat Medium"/>
                <a:cs typeface="Montserrat Medium"/>
                <a:sym typeface="Montserrat Medium"/>
              </a:rPr>
              <a:t>04</a:t>
            </a:r>
            <a:endParaRPr dirty="0">
              <a:latin typeface="Montserrat" panose="00000500000000000000" pitchFamily="2" charset="0"/>
            </a:endParaRPr>
          </a:p>
        </p:txBody>
      </p:sp>
      <p:sp>
        <p:nvSpPr>
          <p:cNvPr id="180" name="Google Shape;180;p4"/>
          <p:cNvSpPr txBox="1"/>
          <p:nvPr/>
        </p:nvSpPr>
        <p:spPr>
          <a:xfrm>
            <a:off x="1575410" y="4216400"/>
            <a:ext cx="4716104" cy="1749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Client</a:t>
            </a:r>
            <a:endParaRPr/>
          </a:p>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Brief.</a:t>
            </a:r>
            <a:endParaRPr/>
          </a:p>
        </p:txBody>
      </p:sp>
      <p:sp>
        <p:nvSpPr>
          <p:cNvPr id="181" name="Google Shape;181;p4"/>
          <p:cNvSpPr txBox="1"/>
          <p:nvPr/>
        </p:nvSpPr>
        <p:spPr>
          <a:xfrm rot="-5400000">
            <a:off x="-440670" y="7576840"/>
            <a:ext cx="3122254" cy="240665"/>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sp>
        <p:nvSpPr>
          <p:cNvPr id="182" name="Google Shape;182;p4"/>
          <p:cNvSpPr txBox="1"/>
          <p:nvPr/>
        </p:nvSpPr>
        <p:spPr>
          <a:xfrm>
            <a:off x="13103691" y="981075"/>
            <a:ext cx="3162305" cy="38670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292929"/>
                </a:solidFill>
                <a:latin typeface="Montserrat"/>
                <a:ea typeface="Montserrat"/>
                <a:cs typeface="Montserrat"/>
                <a:sym typeface="Montserrat"/>
              </a:rPr>
              <a:t>Scope of work</a:t>
            </a:r>
            <a:endParaRPr/>
          </a:p>
        </p:txBody>
      </p:sp>
      <p:sp>
        <p:nvSpPr>
          <p:cNvPr id="183" name="Google Shape;183;p4"/>
          <p:cNvSpPr txBox="1"/>
          <p:nvPr/>
        </p:nvSpPr>
        <p:spPr>
          <a:xfrm>
            <a:off x="13103691" y="7496168"/>
            <a:ext cx="2664545" cy="38670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292929"/>
                </a:solidFill>
                <a:latin typeface="Montserrat"/>
                <a:ea typeface="Montserrat"/>
                <a:cs typeface="Montserrat"/>
                <a:sym typeface="Montserrat"/>
              </a:rPr>
              <a:t>Mood &amp; Feel</a:t>
            </a:r>
            <a:endParaRPr/>
          </a:p>
        </p:txBody>
      </p:sp>
      <p:sp>
        <p:nvSpPr>
          <p:cNvPr id="184" name="Google Shape;184;p4"/>
          <p:cNvSpPr txBox="1"/>
          <p:nvPr/>
        </p:nvSpPr>
        <p:spPr>
          <a:xfrm>
            <a:off x="13103691" y="1602105"/>
            <a:ext cx="4443577" cy="2693045"/>
          </a:xfrm>
          <a:prstGeom prst="rect">
            <a:avLst/>
          </a:prstGeom>
          <a:noFill/>
          <a:ln>
            <a:noFill/>
          </a:ln>
        </p:spPr>
        <p:txBody>
          <a:bodyPr spcFirstLastPara="1" wrap="square" lIns="0" tIns="0" rIns="0" bIns="0" anchor="t" anchorCtr="0">
            <a:spAutoFit/>
          </a:bodyPr>
          <a:lstStyle/>
          <a:p>
            <a:pPr>
              <a:lnSpc>
                <a:spcPts val="3025"/>
              </a:lnSpc>
            </a:pPr>
            <a:r>
              <a:rPr lang="en-US" sz="1800" dirty="0">
                <a:latin typeface="Montserrat" panose="00000500000000000000"/>
                <a:ea typeface="Montserrat" panose="00000500000000000000"/>
                <a:cs typeface="Montserrat" panose="00000500000000000000"/>
                <a:sym typeface="Montserrat" panose="00000500000000000000"/>
              </a:rPr>
              <a:t>16. Please describe the scope of work</a:t>
            </a: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p:txBody>
      </p:sp>
      <p:sp>
        <p:nvSpPr>
          <p:cNvPr id="185" name="Google Shape;185;p4"/>
          <p:cNvSpPr txBox="1"/>
          <p:nvPr/>
        </p:nvSpPr>
        <p:spPr>
          <a:xfrm>
            <a:off x="13103691" y="4668984"/>
            <a:ext cx="4443577" cy="2693045"/>
          </a:xfrm>
          <a:prstGeom prst="rect">
            <a:avLst/>
          </a:prstGeom>
          <a:noFill/>
          <a:ln>
            <a:noFill/>
          </a:ln>
        </p:spPr>
        <p:txBody>
          <a:bodyPr spcFirstLastPara="1" wrap="square" lIns="0" tIns="0" rIns="0" bIns="0" anchor="t" anchorCtr="0">
            <a:spAutoFit/>
          </a:bodyPr>
          <a:lstStyle/>
          <a:p>
            <a:pPr>
              <a:lnSpc>
                <a:spcPts val="3025"/>
              </a:lnSpc>
            </a:pPr>
            <a:r>
              <a:rPr lang="en-US" sz="1800" dirty="0">
                <a:latin typeface="Montserrat" panose="00000500000000000000"/>
                <a:ea typeface="Montserrat" panose="00000500000000000000"/>
                <a:cs typeface="Montserrat" panose="00000500000000000000"/>
                <a:sym typeface="Montserrat" panose="00000500000000000000"/>
              </a:rPr>
              <a:t>22. Is there any other information…</a:t>
            </a: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p:txBody>
      </p:sp>
      <p:sp>
        <p:nvSpPr>
          <p:cNvPr id="186" name="Google Shape;186;p4"/>
          <p:cNvSpPr txBox="1"/>
          <p:nvPr/>
        </p:nvSpPr>
        <p:spPr>
          <a:xfrm>
            <a:off x="13103691" y="8126739"/>
            <a:ext cx="4443577" cy="1923604"/>
          </a:xfrm>
          <a:prstGeom prst="rect">
            <a:avLst/>
          </a:prstGeom>
          <a:noFill/>
          <a:ln>
            <a:noFill/>
          </a:ln>
        </p:spPr>
        <p:txBody>
          <a:bodyPr spcFirstLastPara="1" wrap="square" lIns="0" tIns="0" rIns="0" bIns="0" anchor="t" anchorCtr="0">
            <a:spAutoFit/>
          </a:bodyPr>
          <a:lstStyle/>
          <a:p>
            <a:pPr>
              <a:lnSpc>
                <a:spcPts val="3025"/>
              </a:lnSpc>
            </a:pPr>
            <a:r>
              <a:rPr lang="en-US" sz="1800" dirty="0">
                <a:latin typeface="Montserrat" panose="00000500000000000000"/>
                <a:ea typeface="Montserrat" panose="00000500000000000000"/>
                <a:cs typeface="Montserrat" panose="00000500000000000000"/>
                <a:sym typeface="Montserrat" panose="00000500000000000000"/>
              </a:rPr>
              <a:t>15. What words describe best the mood and feel</a:t>
            </a: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a:p>
            <a:pPr>
              <a:lnSpc>
                <a:spcPts val="3025"/>
              </a:lnSpc>
            </a:pPr>
            <a:endParaRPr lang="en-US" sz="1800" dirty="0">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8" name="Google Shape;681;p27"/>
          <p:cNvSpPr/>
          <p:nvPr/>
        </p:nvSpPr>
        <p:spPr>
          <a:xfrm>
            <a:off x="0" y="0"/>
            <a:ext cx="2498922" cy="2571750"/>
          </a:xfrm>
          <a:custGeom>
            <a:avLst/>
            <a:gdLst/>
            <a:ahLst/>
            <a:cxnLst/>
            <a:rect l="l" t="t" r="r" b="b"/>
            <a:pathLst>
              <a:path w="845314" h="869950" extrusionOk="0">
                <a:moveTo>
                  <a:pt x="0" y="0"/>
                </a:moveTo>
                <a:lnTo>
                  <a:pt x="845314" y="0"/>
                </a:lnTo>
                <a:lnTo>
                  <a:pt x="845314" y="869950"/>
                </a:lnTo>
                <a:lnTo>
                  <a:pt x="0" y="86995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688;p27"/>
          <p:cNvSpPr txBox="1"/>
          <p:nvPr/>
        </p:nvSpPr>
        <p:spPr>
          <a:xfrm>
            <a:off x="1061006" y="971550"/>
            <a:ext cx="1244872"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5" name="Google Shape;678;p27"/>
          <p:cNvSpPr txBox="1"/>
          <p:nvPr/>
        </p:nvSpPr>
        <p:spPr>
          <a:xfrm>
            <a:off x="12810182" y="3180414"/>
            <a:ext cx="3877618" cy="7626703"/>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292929"/>
                </a:solidFill>
                <a:latin typeface="Montserrat"/>
                <a:ea typeface="Montserrat"/>
                <a:cs typeface="Montserrat"/>
                <a:sym typeface="Montserrat"/>
              </a:rPr>
              <a:t>Sanitaryware:</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endParaRPr sz="18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r>
              <a:rPr lang="en-US" sz="2400" dirty="0">
                <a:solidFill>
                  <a:srgbClr val="292929"/>
                </a:solidFill>
                <a:latin typeface="Montserrat"/>
                <a:ea typeface="Montserrat"/>
                <a:cs typeface="Montserrat"/>
                <a:sym typeface="Montserrat"/>
              </a:rPr>
              <a:t>Kitchenware:</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04999"/>
              </a:lnSpc>
              <a:spcBef>
                <a:spcPts val="0"/>
              </a:spcBef>
              <a:spcAft>
                <a:spcPts val="0"/>
              </a:spcAft>
              <a:buNone/>
            </a:pPr>
            <a:endParaRPr sz="24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r>
              <a:rPr lang="en-US" sz="2400" dirty="0">
                <a:solidFill>
                  <a:srgbClr val="292929"/>
                </a:solidFill>
                <a:latin typeface="Montserrat"/>
                <a:ea typeface="Montserrat"/>
                <a:cs typeface="Montserrat"/>
                <a:sym typeface="Montserrat"/>
              </a:rPr>
              <a:t>Deco:</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04999"/>
              </a:lnSpc>
              <a:spcBef>
                <a:spcPts val="0"/>
              </a:spcBef>
              <a:spcAft>
                <a:spcPts val="0"/>
              </a:spcAft>
              <a:buNone/>
            </a:pPr>
            <a:endParaRPr sz="2400" dirty="0">
              <a:solidFill>
                <a:srgbClr val="292929"/>
              </a:solidFill>
              <a:latin typeface="Montserrat"/>
              <a:ea typeface="Montserrat"/>
              <a:cs typeface="Montserrat"/>
              <a:sym typeface="Montserrat"/>
            </a:endParaRPr>
          </a:p>
          <a:p>
            <a:pPr marL="0" marR="0" lvl="0" indent="0" algn="l" rtl="0">
              <a:lnSpc>
                <a:spcPct val="104999"/>
              </a:lnSpc>
              <a:spcBef>
                <a:spcPts val="0"/>
              </a:spcBef>
              <a:spcAft>
                <a:spcPts val="0"/>
              </a:spcAft>
              <a:buNone/>
            </a:pPr>
            <a:endParaRPr sz="24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endParaRPr sz="1800" dirty="0">
              <a:solidFill>
                <a:srgbClr val="FF0000"/>
              </a:solidFill>
              <a:latin typeface="Montserrat"/>
              <a:ea typeface="Montserrat"/>
              <a:cs typeface="Montserrat"/>
              <a:sym typeface="Montserrat"/>
            </a:endParaRPr>
          </a:p>
          <a:p>
            <a:pPr marL="0" marR="0" lvl="0" indent="0" algn="l" rtl="0">
              <a:lnSpc>
                <a:spcPct val="139958"/>
              </a:lnSpc>
              <a:spcBef>
                <a:spcPts val="0"/>
              </a:spcBef>
              <a:spcAft>
                <a:spcPts val="0"/>
              </a:spcAft>
              <a:buNone/>
            </a:pPr>
            <a:endParaRPr sz="2400" dirty="0">
              <a:solidFill>
                <a:srgbClr val="292929"/>
              </a:solidFill>
              <a:latin typeface="Montserrat"/>
              <a:ea typeface="Montserrat"/>
              <a:cs typeface="Montserrat"/>
              <a:sym typeface="Montserrat"/>
            </a:endParaRPr>
          </a:p>
        </p:txBody>
      </p:sp>
      <p:sp>
        <p:nvSpPr>
          <p:cNvPr id="6" name="Google Shape;679;p27"/>
          <p:cNvSpPr/>
          <p:nvPr/>
        </p:nvSpPr>
        <p:spPr>
          <a:xfrm>
            <a:off x="4997844" y="0"/>
            <a:ext cx="13290156" cy="2571750"/>
          </a:xfrm>
          <a:custGeom>
            <a:avLst/>
            <a:gdLst/>
            <a:ahLst/>
            <a:cxnLst/>
            <a:rect l="l" t="t" r="r" b="b"/>
            <a:pathLst>
              <a:path w="13290156" h="2571750" extrusionOk="0">
                <a:moveTo>
                  <a:pt x="0" y="0"/>
                </a:moveTo>
                <a:lnTo>
                  <a:pt x="13290156" y="0"/>
                </a:lnTo>
                <a:lnTo>
                  <a:pt x="13290156" y="2571750"/>
                </a:lnTo>
                <a:lnTo>
                  <a:pt x="0" y="2571750"/>
                </a:lnTo>
                <a:lnTo>
                  <a:pt x="0" y="0"/>
                </a:lnTo>
                <a:close/>
              </a:path>
            </a:pathLst>
          </a:custGeom>
          <a:blipFill rotWithShape="1">
            <a:blip r:embed="rId3">
              <a:alphaModFix/>
            </a:blip>
            <a:stretch>
              <a:fillRect t="-202362" b="-425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680;p27"/>
          <p:cNvSpPr/>
          <p:nvPr/>
        </p:nvSpPr>
        <p:spPr>
          <a:xfrm>
            <a:off x="2498922" y="0"/>
            <a:ext cx="2498922" cy="2571750"/>
          </a:xfrm>
          <a:custGeom>
            <a:avLst/>
            <a:gdLst/>
            <a:ahLst/>
            <a:cxnLst/>
            <a:rect l="l" t="t" r="r" b="b"/>
            <a:pathLst>
              <a:path w="845314" h="869950" extrusionOk="0">
                <a:moveTo>
                  <a:pt x="0" y="0"/>
                </a:moveTo>
                <a:lnTo>
                  <a:pt x="845314" y="0"/>
                </a:lnTo>
                <a:lnTo>
                  <a:pt x="845314" y="869950"/>
                </a:lnTo>
                <a:lnTo>
                  <a:pt x="0" y="869950"/>
                </a:lnTo>
                <a:close/>
              </a:path>
            </a:pathLst>
          </a:custGeom>
          <a:solidFill>
            <a:srgbClr val="5B5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682;p27"/>
          <p:cNvGrpSpPr/>
          <p:nvPr/>
        </p:nvGrpSpPr>
        <p:grpSpPr>
          <a:xfrm>
            <a:off x="16256426" y="1041613"/>
            <a:ext cx="1002874" cy="431374"/>
            <a:chOff x="0" y="0"/>
            <a:chExt cx="1337165" cy="575165"/>
          </a:xfrm>
        </p:grpSpPr>
        <p:sp>
          <p:nvSpPr>
            <p:cNvPr id="10" name="Google Shape;683;p27"/>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684;p27"/>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685;p27"/>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86;p27"/>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 name="Google Shape;687;p27"/>
          <p:cNvSpPr/>
          <p:nvPr/>
        </p:nvSpPr>
        <p:spPr>
          <a:xfrm>
            <a:off x="0" y="2571750"/>
            <a:ext cx="4997844" cy="6686550"/>
          </a:xfrm>
          <a:custGeom>
            <a:avLst/>
            <a:gdLst/>
            <a:ahLst/>
            <a:cxnLst/>
            <a:rect l="l" t="t" r="r" b="b"/>
            <a:pathLst>
              <a:path w="4997844" h="6686550" extrusionOk="0">
                <a:moveTo>
                  <a:pt x="0" y="0"/>
                </a:moveTo>
                <a:lnTo>
                  <a:pt x="4997844" y="0"/>
                </a:lnTo>
                <a:lnTo>
                  <a:pt x="4997844" y="6686550"/>
                </a:lnTo>
                <a:lnTo>
                  <a:pt x="0" y="6686550"/>
                </a:lnTo>
                <a:lnTo>
                  <a:pt x="0" y="0"/>
                </a:lnTo>
                <a:close/>
              </a:path>
            </a:pathLst>
          </a:custGeom>
          <a:blipFill rotWithShape="1">
            <a:blip r:embed="rId5">
              <a:alphaModFix/>
            </a:blip>
            <a:stretch>
              <a:fillRect l="-131702" t="-30321" r="-56448" b="-1344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689;p27"/>
          <p:cNvSpPr txBox="1"/>
          <p:nvPr/>
        </p:nvSpPr>
        <p:spPr>
          <a:xfrm>
            <a:off x="14137046" y="9017635"/>
            <a:ext cx="3122254" cy="240665"/>
          </a:xfrm>
          <a:prstGeom prst="rect">
            <a:avLst/>
          </a:prstGeom>
          <a:noFill/>
          <a:ln>
            <a:noFill/>
          </a:ln>
        </p:spPr>
        <p:txBody>
          <a:bodyPr spcFirstLastPara="1" wrap="square" lIns="0" tIns="0" rIns="0" bIns="0" anchor="t" anchorCtr="0">
            <a:spAutoFit/>
          </a:bodyPr>
          <a:lstStyle/>
          <a:p>
            <a:pPr marL="0" marR="0" lvl="0" indent="0" algn="r"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cxnSp>
        <p:nvCxnSpPr>
          <p:cNvPr id="690" name="Google Shape;690;p27"/>
          <p:cNvCxnSpPr/>
          <p:nvPr/>
        </p:nvCxnSpPr>
        <p:spPr>
          <a:xfrm>
            <a:off x="5875982" y="9229725"/>
            <a:ext cx="6939741" cy="0"/>
          </a:xfrm>
          <a:prstGeom prst="straightConnector1">
            <a:avLst/>
          </a:prstGeom>
          <a:noFill/>
          <a:ln w="28575" cap="flat" cmpd="sng">
            <a:solidFill>
              <a:srgbClr val="292929"/>
            </a:solidFill>
            <a:prstDash val="solid"/>
            <a:round/>
            <a:headEnd type="none" w="sm" len="sm"/>
            <a:tailEnd type="none" w="sm" len="sm"/>
          </a:ln>
        </p:spPr>
      </p:cxnSp>
      <p:sp>
        <p:nvSpPr>
          <p:cNvPr id="15" name="Google Shape;691;p27"/>
          <p:cNvSpPr txBox="1"/>
          <p:nvPr/>
        </p:nvSpPr>
        <p:spPr>
          <a:xfrm>
            <a:off x="5875982" y="3180414"/>
            <a:ext cx="5214686" cy="7626703"/>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292929"/>
                </a:solidFill>
                <a:latin typeface="Montserrat"/>
                <a:ea typeface="Montserrat"/>
                <a:cs typeface="Montserrat"/>
                <a:sym typeface="Montserrat"/>
              </a:rPr>
              <a:t>Furniture:</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endParaRPr sz="18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r>
              <a:rPr lang="en-US" sz="2400" dirty="0">
                <a:solidFill>
                  <a:srgbClr val="292929"/>
                </a:solidFill>
                <a:latin typeface="Montserrat"/>
                <a:ea typeface="Montserrat"/>
                <a:cs typeface="Montserrat"/>
                <a:sym typeface="Montserrat"/>
              </a:rPr>
              <a:t>Lighting:</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04999"/>
              </a:lnSpc>
              <a:spcBef>
                <a:spcPts val="0"/>
              </a:spcBef>
              <a:spcAft>
                <a:spcPts val="0"/>
              </a:spcAft>
              <a:buNone/>
            </a:pPr>
            <a:endParaRPr sz="24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r>
              <a:rPr lang="en-US" sz="2400" dirty="0">
                <a:solidFill>
                  <a:srgbClr val="292929"/>
                </a:solidFill>
                <a:latin typeface="Montserrat"/>
                <a:ea typeface="Montserrat"/>
                <a:cs typeface="Montserrat"/>
                <a:sym typeface="Montserrat"/>
              </a:rPr>
              <a:t>Softs: Fabric / Carpet / Curtain:</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04999"/>
              </a:lnSpc>
              <a:spcBef>
                <a:spcPts val="0"/>
              </a:spcBef>
              <a:spcAft>
                <a:spcPts val="0"/>
              </a:spcAft>
              <a:buNone/>
            </a:pPr>
            <a:endParaRPr sz="2400" dirty="0">
              <a:solidFill>
                <a:srgbClr val="292929"/>
              </a:solidFill>
              <a:latin typeface="Montserrat"/>
              <a:ea typeface="Montserrat"/>
              <a:cs typeface="Montserrat"/>
              <a:sym typeface="Montserrat"/>
            </a:endParaRPr>
          </a:p>
          <a:p>
            <a:pPr marL="0" marR="0" lvl="0" indent="0" algn="l" rtl="0">
              <a:lnSpc>
                <a:spcPct val="104999"/>
              </a:lnSpc>
              <a:spcBef>
                <a:spcPts val="0"/>
              </a:spcBef>
              <a:spcAft>
                <a:spcPts val="0"/>
              </a:spcAft>
              <a:buNone/>
            </a:pPr>
            <a:endParaRPr sz="24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endParaRPr sz="1800" dirty="0">
              <a:solidFill>
                <a:srgbClr val="FF0000"/>
              </a:solidFill>
              <a:latin typeface="Montserrat"/>
              <a:ea typeface="Montserrat"/>
              <a:cs typeface="Montserrat"/>
              <a:sym typeface="Montserrat"/>
            </a:endParaRPr>
          </a:p>
          <a:p>
            <a:pPr marL="0" marR="0" lvl="0" indent="0" algn="l" rtl="0">
              <a:lnSpc>
                <a:spcPct val="139958"/>
              </a:lnSpc>
              <a:spcBef>
                <a:spcPts val="0"/>
              </a:spcBef>
              <a:spcAft>
                <a:spcPts val="0"/>
              </a:spcAft>
              <a:buNone/>
            </a:pPr>
            <a:endParaRPr sz="2400" dirty="0">
              <a:solidFill>
                <a:srgbClr val="292929"/>
              </a:solidFill>
              <a:latin typeface="Montserrat"/>
              <a:ea typeface="Montserrat"/>
              <a:cs typeface="Montserrat"/>
              <a:sym typeface="Montserrat"/>
            </a:endParaRPr>
          </a:p>
        </p:txBody>
      </p:sp>
      <p:sp>
        <p:nvSpPr>
          <p:cNvPr id="16" name="Google Shape;692;p27"/>
          <p:cNvSpPr/>
          <p:nvPr/>
        </p:nvSpPr>
        <p:spPr>
          <a:xfrm>
            <a:off x="1028700" y="3821081"/>
            <a:ext cx="2809941" cy="2644838"/>
          </a:xfrm>
          <a:custGeom>
            <a:avLst/>
            <a:gdLst/>
            <a:ahLst/>
            <a:cxnLst/>
            <a:rect l="l" t="t" r="r" b="b"/>
            <a:pathLst>
              <a:path w="2393771" h="2253121" extrusionOk="0">
                <a:moveTo>
                  <a:pt x="0" y="0"/>
                </a:moveTo>
                <a:lnTo>
                  <a:pt x="2393771" y="0"/>
                </a:lnTo>
                <a:lnTo>
                  <a:pt x="2393771" y="2253121"/>
                </a:lnTo>
                <a:lnTo>
                  <a:pt x="0" y="2253121"/>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693;p27"/>
          <p:cNvSpPr txBox="1"/>
          <p:nvPr/>
        </p:nvSpPr>
        <p:spPr>
          <a:xfrm>
            <a:off x="1575410" y="4216400"/>
            <a:ext cx="4716104" cy="169533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Ref</a:t>
            </a:r>
            <a:endParaRPr/>
          </a:p>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FF&amp;E.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2" name="Google Shape;698;p28">
            <a:extLst>
              <a:ext uri="{FF2B5EF4-FFF2-40B4-BE49-F238E27FC236}">
                <a16:creationId xmlns:a16="http://schemas.microsoft.com/office/drawing/2014/main" id="{0DE6CF9B-161A-9DE5-72B4-0D0C5EC70AB6}"/>
              </a:ext>
            </a:extLst>
          </p:cNvPr>
          <p:cNvSpPr txBox="1"/>
          <p:nvPr/>
        </p:nvSpPr>
        <p:spPr>
          <a:xfrm>
            <a:off x="12810182" y="3180414"/>
            <a:ext cx="3877618" cy="7626703"/>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292929"/>
                </a:solidFill>
                <a:latin typeface="Montserrat"/>
                <a:ea typeface="Montserrat"/>
                <a:cs typeface="Montserrat"/>
                <a:sym typeface="Montserrat"/>
              </a:rPr>
              <a:t>Other:</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endParaRPr sz="18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r>
              <a:rPr lang="en-US" sz="2400" dirty="0">
                <a:solidFill>
                  <a:srgbClr val="292929"/>
                </a:solidFill>
                <a:latin typeface="Montserrat"/>
                <a:ea typeface="Montserrat"/>
                <a:cs typeface="Montserrat"/>
                <a:sym typeface="Montserrat"/>
              </a:rPr>
              <a:t>Other:</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04999"/>
              </a:lnSpc>
              <a:spcBef>
                <a:spcPts val="0"/>
              </a:spcBef>
              <a:spcAft>
                <a:spcPts val="0"/>
              </a:spcAft>
              <a:buNone/>
            </a:pPr>
            <a:endParaRPr sz="24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r>
              <a:rPr lang="en-US" sz="2400" dirty="0">
                <a:solidFill>
                  <a:srgbClr val="292929"/>
                </a:solidFill>
                <a:latin typeface="Montserrat"/>
                <a:ea typeface="Montserrat"/>
                <a:cs typeface="Montserrat"/>
                <a:sym typeface="Montserrat"/>
              </a:rPr>
              <a:t>Other:</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04999"/>
              </a:lnSpc>
              <a:spcBef>
                <a:spcPts val="0"/>
              </a:spcBef>
              <a:spcAft>
                <a:spcPts val="0"/>
              </a:spcAft>
              <a:buNone/>
            </a:pPr>
            <a:endParaRPr sz="2400" dirty="0">
              <a:solidFill>
                <a:srgbClr val="0070C0"/>
              </a:solidFill>
              <a:latin typeface="Montserrat"/>
              <a:ea typeface="Montserrat"/>
              <a:cs typeface="Montserrat"/>
              <a:sym typeface="Montserrat"/>
            </a:endParaRPr>
          </a:p>
          <a:p>
            <a:pPr marL="0" marR="0" lvl="0" indent="0" algn="l" rtl="0">
              <a:lnSpc>
                <a:spcPct val="104999"/>
              </a:lnSpc>
              <a:spcBef>
                <a:spcPts val="0"/>
              </a:spcBef>
              <a:spcAft>
                <a:spcPts val="0"/>
              </a:spcAft>
              <a:buNone/>
            </a:pPr>
            <a:endParaRPr sz="24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endParaRPr sz="1800" dirty="0">
              <a:solidFill>
                <a:srgbClr val="FF0000"/>
              </a:solidFill>
              <a:latin typeface="Montserrat"/>
              <a:ea typeface="Montserrat"/>
              <a:cs typeface="Montserrat"/>
              <a:sym typeface="Montserrat"/>
            </a:endParaRPr>
          </a:p>
          <a:p>
            <a:pPr marL="0" marR="0" lvl="0" indent="0" algn="l" rtl="0">
              <a:lnSpc>
                <a:spcPct val="139958"/>
              </a:lnSpc>
              <a:spcBef>
                <a:spcPts val="0"/>
              </a:spcBef>
              <a:spcAft>
                <a:spcPts val="0"/>
              </a:spcAft>
              <a:buNone/>
            </a:pPr>
            <a:endParaRPr sz="2400" dirty="0">
              <a:solidFill>
                <a:srgbClr val="292929"/>
              </a:solidFill>
              <a:latin typeface="Montserrat"/>
              <a:ea typeface="Montserrat"/>
              <a:cs typeface="Montserrat"/>
              <a:sym typeface="Montserrat"/>
            </a:endParaRPr>
          </a:p>
        </p:txBody>
      </p:sp>
      <p:sp>
        <p:nvSpPr>
          <p:cNvPr id="3" name="Google Shape;699;p28">
            <a:extLst>
              <a:ext uri="{FF2B5EF4-FFF2-40B4-BE49-F238E27FC236}">
                <a16:creationId xmlns:a16="http://schemas.microsoft.com/office/drawing/2014/main" id="{CB9CFA9E-ACF6-C57E-06F5-B6C451926A06}"/>
              </a:ext>
            </a:extLst>
          </p:cNvPr>
          <p:cNvSpPr/>
          <p:nvPr/>
        </p:nvSpPr>
        <p:spPr>
          <a:xfrm>
            <a:off x="4997844" y="0"/>
            <a:ext cx="13290156" cy="2571750"/>
          </a:xfrm>
          <a:custGeom>
            <a:avLst/>
            <a:gdLst/>
            <a:ahLst/>
            <a:cxnLst/>
            <a:rect l="l" t="t" r="r" b="b"/>
            <a:pathLst>
              <a:path w="13290156" h="2571750" extrusionOk="0">
                <a:moveTo>
                  <a:pt x="0" y="0"/>
                </a:moveTo>
                <a:lnTo>
                  <a:pt x="13290156" y="0"/>
                </a:lnTo>
                <a:lnTo>
                  <a:pt x="13290156" y="2571750"/>
                </a:lnTo>
                <a:lnTo>
                  <a:pt x="0" y="2571750"/>
                </a:lnTo>
                <a:lnTo>
                  <a:pt x="0" y="0"/>
                </a:lnTo>
                <a:close/>
              </a:path>
            </a:pathLst>
          </a:custGeom>
          <a:blipFill rotWithShape="1">
            <a:blip r:embed="rId3">
              <a:alphaModFix/>
            </a:blip>
            <a:stretch>
              <a:fillRect t="-202362" b="-425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700;p28">
            <a:extLst>
              <a:ext uri="{FF2B5EF4-FFF2-40B4-BE49-F238E27FC236}">
                <a16:creationId xmlns:a16="http://schemas.microsoft.com/office/drawing/2014/main" id="{2DBC2CEE-3236-08B1-9E9F-971326D89F9F}"/>
              </a:ext>
            </a:extLst>
          </p:cNvPr>
          <p:cNvSpPr/>
          <p:nvPr/>
        </p:nvSpPr>
        <p:spPr>
          <a:xfrm>
            <a:off x="2498922" y="0"/>
            <a:ext cx="2498922" cy="2571750"/>
          </a:xfrm>
          <a:custGeom>
            <a:avLst/>
            <a:gdLst/>
            <a:ahLst/>
            <a:cxnLst/>
            <a:rect l="l" t="t" r="r" b="b"/>
            <a:pathLst>
              <a:path w="845314" h="869950" extrusionOk="0">
                <a:moveTo>
                  <a:pt x="0" y="0"/>
                </a:moveTo>
                <a:lnTo>
                  <a:pt x="845314" y="0"/>
                </a:lnTo>
                <a:lnTo>
                  <a:pt x="845314" y="869950"/>
                </a:lnTo>
                <a:lnTo>
                  <a:pt x="0" y="869950"/>
                </a:lnTo>
                <a:close/>
              </a:path>
            </a:pathLst>
          </a:custGeom>
          <a:solidFill>
            <a:srgbClr val="5B5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701;p28">
            <a:extLst>
              <a:ext uri="{FF2B5EF4-FFF2-40B4-BE49-F238E27FC236}">
                <a16:creationId xmlns:a16="http://schemas.microsoft.com/office/drawing/2014/main" id="{4C1888F8-A73E-E8D1-F26F-2E39AC1CB396}"/>
              </a:ext>
            </a:extLst>
          </p:cNvPr>
          <p:cNvSpPr/>
          <p:nvPr/>
        </p:nvSpPr>
        <p:spPr>
          <a:xfrm>
            <a:off x="0" y="0"/>
            <a:ext cx="2498922" cy="2571750"/>
          </a:xfrm>
          <a:custGeom>
            <a:avLst/>
            <a:gdLst/>
            <a:ahLst/>
            <a:cxnLst/>
            <a:rect l="l" t="t" r="r" b="b"/>
            <a:pathLst>
              <a:path w="845314" h="869950" extrusionOk="0">
                <a:moveTo>
                  <a:pt x="0" y="0"/>
                </a:moveTo>
                <a:lnTo>
                  <a:pt x="845314" y="0"/>
                </a:lnTo>
                <a:lnTo>
                  <a:pt x="845314" y="869950"/>
                </a:lnTo>
                <a:lnTo>
                  <a:pt x="0" y="86995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 name="Google Shape;702;p28">
            <a:extLst>
              <a:ext uri="{FF2B5EF4-FFF2-40B4-BE49-F238E27FC236}">
                <a16:creationId xmlns:a16="http://schemas.microsoft.com/office/drawing/2014/main" id="{75B42D28-EA39-0DBD-CA6F-9FAE6A2F3877}"/>
              </a:ext>
            </a:extLst>
          </p:cNvPr>
          <p:cNvGrpSpPr/>
          <p:nvPr/>
        </p:nvGrpSpPr>
        <p:grpSpPr>
          <a:xfrm>
            <a:off x="16256426" y="1041613"/>
            <a:ext cx="1002874" cy="431374"/>
            <a:chOff x="0" y="0"/>
            <a:chExt cx="1337165" cy="575165"/>
          </a:xfrm>
        </p:grpSpPr>
        <p:sp>
          <p:nvSpPr>
            <p:cNvPr id="7" name="Google Shape;703;p28">
              <a:extLst>
                <a:ext uri="{FF2B5EF4-FFF2-40B4-BE49-F238E27FC236}">
                  <a16:creationId xmlns:a16="http://schemas.microsoft.com/office/drawing/2014/main" id="{F59D12A1-1651-E6E2-FB79-C98099BFEB6F}"/>
                </a:ext>
              </a:extLst>
            </p:cNvPr>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704;p28">
              <a:extLst>
                <a:ext uri="{FF2B5EF4-FFF2-40B4-BE49-F238E27FC236}">
                  <a16:creationId xmlns:a16="http://schemas.microsoft.com/office/drawing/2014/main" id="{0E5E7541-F54B-394F-5A31-C302B3588D4E}"/>
                </a:ext>
              </a:extLst>
            </p:cNvPr>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705;p28">
              <a:extLst>
                <a:ext uri="{FF2B5EF4-FFF2-40B4-BE49-F238E27FC236}">
                  <a16:creationId xmlns:a16="http://schemas.microsoft.com/office/drawing/2014/main" id="{A31B235C-D10B-BB0C-7CB2-CE4CF0BC117A}"/>
                </a:ext>
              </a:extLst>
            </p:cNvPr>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706;p28">
              <a:extLst>
                <a:ext uri="{FF2B5EF4-FFF2-40B4-BE49-F238E27FC236}">
                  <a16:creationId xmlns:a16="http://schemas.microsoft.com/office/drawing/2014/main" id="{4CEAAAC4-8F5E-9E82-90C8-EE8996B19D32}"/>
                </a:ext>
              </a:extLst>
            </p:cNvPr>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707;p28">
            <a:extLst>
              <a:ext uri="{FF2B5EF4-FFF2-40B4-BE49-F238E27FC236}">
                <a16:creationId xmlns:a16="http://schemas.microsoft.com/office/drawing/2014/main" id="{A55EB83C-5BFF-7D3C-D582-85C0B68CA350}"/>
              </a:ext>
            </a:extLst>
          </p:cNvPr>
          <p:cNvSpPr/>
          <p:nvPr/>
        </p:nvSpPr>
        <p:spPr>
          <a:xfrm>
            <a:off x="0" y="2571750"/>
            <a:ext cx="4997844" cy="6686550"/>
          </a:xfrm>
          <a:custGeom>
            <a:avLst/>
            <a:gdLst/>
            <a:ahLst/>
            <a:cxnLst/>
            <a:rect l="l" t="t" r="r" b="b"/>
            <a:pathLst>
              <a:path w="4997844" h="6686550" extrusionOk="0">
                <a:moveTo>
                  <a:pt x="0" y="0"/>
                </a:moveTo>
                <a:lnTo>
                  <a:pt x="4997844" y="0"/>
                </a:lnTo>
                <a:lnTo>
                  <a:pt x="4997844" y="6686550"/>
                </a:lnTo>
                <a:lnTo>
                  <a:pt x="0" y="6686550"/>
                </a:lnTo>
                <a:lnTo>
                  <a:pt x="0" y="0"/>
                </a:lnTo>
                <a:close/>
              </a:path>
            </a:pathLst>
          </a:custGeom>
          <a:blipFill rotWithShape="1">
            <a:blip r:embed="rId5">
              <a:alphaModFix/>
            </a:blip>
            <a:stretch>
              <a:fillRect l="-131702" t="-30321" r="-56448" b="-1344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709;p28">
            <a:extLst>
              <a:ext uri="{FF2B5EF4-FFF2-40B4-BE49-F238E27FC236}">
                <a16:creationId xmlns:a16="http://schemas.microsoft.com/office/drawing/2014/main" id="{728A7A3D-DAF6-FA6F-270C-23AE1FE65354}"/>
              </a:ext>
            </a:extLst>
          </p:cNvPr>
          <p:cNvSpPr txBox="1"/>
          <p:nvPr/>
        </p:nvSpPr>
        <p:spPr>
          <a:xfrm>
            <a:off x="14137046" y="9017635"/>
            <a:ext cx="3122254" cy="240665"/>
          </a:xfrm>
          <a:prstGeom prst="rect">
            <a:avLst/>
          </a:prstGeom>
          <a:noFill/>
          <a:ln>
            <a:noFill/>
          </a:ln>
        </p:spPr>
        <p:txBody>
          <a:bodyPr spcFirstLastPara="1" wrap="square" lIns="0" tIns="0" rIns="0" bIns="0" anchor="t" anchorCtr="0">
            <a:spAutoFit/>
          </a:bodyPr>
          <a:lstStyle/>
          <a:p>
            <a:pPr marL="0" marR="0" lvl="0" indent="0" algn="r"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cxnSp>
        <p:nvCxnSpPr>
          <p:cNvPr id="13" name="Google Shape;710;p28">
            <a:extLst>
              <a:ext uri="{FF2B5EF4-FFF2-40B4-BE49-F238E27FC236}">
                <a16:creationId xmlns:a16="http://schemas.microsoft.com/office/drawing/2014/main" id="{8B9DC332-9AD0-0220-9418-C7E0C481A3E4}"/>
              </a:ext>
            </a:extLst>
          </p:cNvPr>
          <p:cNvCxnSpPr/>
          <p:nvPr/>
        </p:nvCxnSpPr>
        <p:spPr>
          <a:xfrm>
            <a:off x="5875982" y="9229725"/>
            <a:ext cx="6939741" cy="0"/>
          </a:xfrm>
          <a:prstGeom prst="straightConnector1">
            <a:avLst/>
          </a:prstGeom>
          <a:noFill/>
          <a:ln w="28575" cap="flat" cmpd="sng">
            <a:solidFill>
              <a:srgbClr val="292929"/>
            </a:solidFill>
            <a:prstDash val="solid"/>
            <a:round/>
            <a:headEnd type="none" w="sm" len="sm"/>
            <a:tailEnd type="none" w="sm" len="sm"/>
          </a:ln>
        </p:spPr>
      </p:cxnSp>
      <p:sp>
        <p:nvSpPr>
          <p:cNvPr id="14" name="Google Shape;711;p28">
            <a:extLst>
              <a:ext uri="{FF2B5EF4-FFF2-40B4-BE49-F238E27FC236}">
                <a16:creationId xmlns:a16="http://schemas.microsoft.com/office/drawing/2014/main" id="{85FB00AB-7952-1046-19DE-CB8D44FA2246}"/>
              </a:ext>
            </a:extLst>
          </p:cNvPr>
          <p:cNvSpPr txBox="1"/>
          <p:nvPr/>
        </p:nvSpPr>
        <p:spPr>
          <a:xfrm>
            <a:off x="5875982" y="3180414"/>
            <a:ext cx="3877618" cy="7626703"/>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292929"/>
                </a:solidFill>
                <a:latin typeface="Montserrat"/>
                <a:ea typeface="Montserrat"/>
                <a:cs typeface="Montserrat"/>
                <a:sym typeface="Montserrat"/>
              </a:rPr>
              <a:t>Floor Finishes:</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endParaRPr sz="18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r>
              <a:rPr lang="en-US" sz="2400" dirty="0">
                <a:solidFill>
                  <a:srgbClr val="292929"/>
                </a:solidFill>
                <a:latin typeface="Montserrat"/>
                <a:ea typeface="Montserrat"/>
                <a:cs typeface="Montserrat"/>
                <a:sym typeface="Montserrat"/>
              </a:rPr>
              <a:t>Wall Finishes:</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04999"/>
              </a:lnSpc>
              <a:spcBef>
                <a:spcPts val="0"/>
              </a:spcBef>
              <a:spcAft>
                <a:spcPts val="0"/>
              </a:spcAft>
              <a:buNone/>
            </a:pPr>
            <a:endParaRPr sz="24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r>
              <a:rPr lang="en-US" sz="2400" dirty="0">
                <a:solidFill>
                  <a:srgbClr val="292929"/>
                </a:solidFill>
                <a:latin typeface="Montserrat"/>
                <a:ea typeface="Montserrat"/>
                <a:cs typeface="Montserrat"/>
                <a:sym typeface="Montserrat"/>
              </a:rPr>
              <a:t>Carpentry Finishes:</a:t>
            </a: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40000"/>
              </a:lnSpc>
              <a:spcBef>
                <a:spcPts val="0"/>
              </a:spcBef>
              <a:spcAft>
                <a:spcPts val="0"/>
              </a:spcAft>
              <a:buNone/>
            </a:pPr>
            <a:r>
              <a:rPr lang="en-US" sz="1800" dirty="0">
                <a:solidFill>
                  <a:srgbClr val="0070C0"/>
                </a:solidFill>
                <a:latin typeface="Montserrat"/>
                <a:ea typeface="Montserrat"/>
                <a:cs typeface="Montserrat"/>
                <a:sym typeface="Montserrat"/>
              </a:rPr>
              <a:t>By Admin</a:t>
            </a:r>
            <a:endParaRPr dirty="0"/>
          </a:p>
          <a:p>
            <a:pPr marL="0" marR="0" lvl="0" indent="0" algn="l" rtl="0">
              <a:lnSpc>
                <a:spcPct val="104999"/>
              </a:lnSpc>
              <a:spcBef>
                <a:spcPts val="0"/>
              </a:spcBef>
              <a:spcAft>
                <a:spcPts val="0"/>
              </a:spcAft>
              <a:buNone/>
            </a:pPr>
            <a:endParaRPr sz="2400" dirty="0">
              <a:solidFill>
                <a:srgbClr val="292929"/>
              </a:solidFill>
              <a:latin typeface="Montserrat"/>
              <a:ea typeface="Montserrat"/>
              <a:cs typeface="Montserrat"/>
              <a:sym typeface="Montserrat"/>
            </a:endParaRPr>
          </a:p>
          <a:p>
            <a:pPr marL="0" marR="0" lvl="0" indent="0" algn="l" rtl="0">
              <a:lnSpc>
                <a:spcPct val="104999"/>
              </a:lnSpc>
              <a:spcBef>
                <a:spcPts val="0"/>
              </a:spcBef>
              <a:spcAft>
                <a:spcPts val="0"/>
              </a:spcAft>
              <a:buNone/>
            </a:pPr>
            <a:endParaRPr sz="2400" dirty="0">
              <a:solidFill>
                <a:srgbClr val="FF0000"/>
              </a:solidFill>
              <a:latin typeface="Montserrat"/>
              <a:ea typeface="Montserrat"/>
              <a:cs typeface="Montserrat"/>
              <a:sym typeface="Montserrat"/>
            </a:endParaRPr>
          </a:p>
          <a:p>
            <a:pPr marL="0" marR="0" lvl="0" indent="0" algn="l" rtl="0">
              <a:lnSpc>
                <a:spcPct val="104999"/>
              </a:lnSpc>
              <a:spcBef>
                <a:spcPts val="0"/>
              </a:spcBef>
              <a:spcAft>
                <a:spcPts val="0"/>
              </a:spcAft>
              <a:buNone/>
            </a:pPr>
            <a:endParaRPr sz="2400" dirty="0">
              <a:solidFill>
                <a:srgbClr val="292929"/>
              </a:solidFill>
              <a:latin typeface="Montserrat"/>
              <a:ea typeface="Montserrat"/>
              <a:cs typeface="Montserrat"/>
              <a:sym typeface="Montserrat"/>
            </a:endParaRPr>
          </a:p>
          <a:p>
            <a:pPr marL="0" marR="0" lvl="0" indent="0" algn="l" rtl="0">
              <a:lnSpc>
                <a:spcPct val="140000"/>
              </a:lnSpc>
              <a:spcBef>
                <a:spcPts val="0"/>
              </a:spcBef>
              <a:spcAft>
                <a:spcPts val="0"/>
              </a:spcAft>
              <a:buNone/>
            </a:pPr>
            <a:endParaRPr sz="1800" dirty="0">
              <a:solidFill>
                <a:srgbClr val="FF0000"/>
              </a:solidFill>
              <a:latin typeface="Montserrat"/>
              <a:ea typeface="Montserrat"/>
              <a:cs typeface="Montserrat"/>
              <a:sym typeface="Montserrat"/>
            </a:endParaRPr>
          </a:p>
          <a:p>
            <a:pPr marL="0" marR="0" lvl="0" indent="0" algn="l" rtl="0">
              <a:lnSpc>
                <a:spcPct val="139958"/>
              </a:lnSpc>
              <a:spcBef>
                <a:spcPts val="0"/>
              </a:spcBef>
              <a:spcAft>
                <a:spcPts val="0"/>
              </a:spcAft>
              <a:buNone/>
            </a:pPr>
            <a:endParaRPr sz="2400" dirty="0">
              <a:solidFill>
                <a:srgbClr val="292929"/>
              </a:solidFill>
              <a:latin typeface="Montserrat"/>
              <a:ea typeface="Montserrat"/>
              <a:cs typeface="Montserrat"/>
              <a:sym typeface="Montserrat"/>
            </a:endParaRPr>
          </a:p>
        </p:txBody>
      </p:sp>
      <p:sp>
        <p:nvSpPr>
          <p:cNvPr id="15" name="Google Shape;712;p28">
            <a:extLst>
              <a:ext uri="{FF2B5EF4-FFF2-40B4-BE49-F238E27FC236}">
                <a16:creationId xmlns:a16="http://schemas.microsoft.com/office/drawing/2014/main" id="{AFA760C8-F2F5-3FCE-8888-4AF9D474DB1B}"/>
              </a:ext>
            </a:extLst>
          </p:cNvPr>
          <p:cNvSpPr/>
          <p:nvPr/>
        </p:nvSpPr>
        <p:spPr>
          <a:xfrm>
            <a:off x="1028700" y="3821081"/>
            <a:ext cx="2809941" cy="2644838"/>
          </a:xfrm>
          <a:custGeom>
            <a:avLst/>
            <a:gdLst/>
            <a:ahLst/>
            <a:cxnLst/>
            <a:rect l="l" t="t" r="r" b="b"/>
            <a:pathLst>
              <a:path w="2393771" h="2253121" extrusionOk="0">
                <a:moveTo>
                  <a:pt x="0" y="0"/>
                </a:moveTo>
                <a:lnTo>
                  <a:pt x="2393771" y="0"/>
                </a:lnTo>
                <a:lnTo>
                  <a:pt x="2393771" y="2253121"/>
                </a:lnTo>
                <a:lnTo>
                  <a:pt x="0" y="2253121"/>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713;p28">
            <a:extLst>
              <a:ext uri="{FF2B5EF4-FFF2-40B4-BE49-F238E27FC236}">
                <a16:creationId xmlns:a16="http://schemas.microsoft.com/office/drawing/2014/main" id="{3ACD613C-AD23-96A8-1558-A281363EFD8D}"/>
              </a:ext>
            </a:extLst>
          </p:cNvPr>
          <p:cNvSpPr txBox="1"/>
          <p:nvPr/>
        </p:nvSpPr>
        <p:spPr>
          <a:xfrm>
            <a:off x="1575410" y="4216400"/>
            <a:ext cx="4716104" cy="169533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Ref</a:t>
            </a:r>
            <a:endParaRPr/>
          </a:p>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FF&amp;E.</a:t>
            </a:r>
            <a:endParaRPr/>
          </a:p>
        </p:txBody>
      </p:sp>
      <p:sp>
        <p:nvSpPr>
          <p:cNvPr id="708" name="Google Shape;708;p28"/>
          <p:cNvSpPr txBox="1"/>
          <p:nvPr/>
        </p:nvSpPr>
        <p:spPr>
          <a:xfrm>
            <a:off x="1061006" y="971550"/>
            <a:ext cx="1191864"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grpSp>
        <p:nvGrpSpPr>
          <p:cNvPr id="2" name="Google Shape;718;p29"/>
          <p:cNvGrpSpPr/>
          <p:nvPr/>
        </p:nvGrpSpPr>
        <p:grpSpPr>
          <a:xfrm>
            <a:off x="3810000" y="8573964"/>
            <a:ext cx="2343150" cy="599704"/>
            <a:chOff x="0" y="-38100"/>
            <a:chExt cx="1094446" cy="157947"/>
          </a:xfrm>
        </p:grpSpPr>
        <p:sp>
          <p:nvSpPr>
            <p:cNvPr id="3" name="Google Shape;719;p29"/>
            <p:cNvSpPr/>
            <p:nvPr/>
          </p:nvSpPr>
          <p:spPr>
            <a:xfrm>
              <a:off x="0" y="0"/>
              <a:ext cx="1094446" cy="119847"/>
            </a:xfrm>
            <a:custGeom>
              <a:avLst/>
              <a:gdLst/>
              <a:ahLst/>
              <a:cxnLst/>
              <a:rect l="l" t="t" r="r" b="b"/>
              <a:pathLst>
                <a:path w="1094446" h="119847" extrusionOk="0">
                  <a:moveTo>
                    <a:pt x="59923" y="0"/>
                  </a:moveTo>
                  <a:lnTo>
                    <a:pt x="1034523" y="0"/>
                  </a:lnTo>
                  <a:cubicBezTo>
                    <a:pt x="1050416" y="0"/>
                    <a:pt x="1065657" y="6313"/>
                    <a:pt x="1076895" y="17551"/>
                  </a:cubicBezTo>
                  <a:cubicBezTo>
                    <a:pt x="1088133" y="28789"/>
                    <a:pt x="1094446" y="44031"/>
                    <a:pt x="1094446" y="59923"/>
                  </a:cubicBezTo>
                  <a:lnTo>
                    <a:pt x="1094446" y="59923"/>
                  </a:lnTo>
                  <a:cubicBezTo>
                    <a:pt x="1094446" y="75816"/>
                    <a:pt x="1088133" y="91058"/>
                    <a:pt x="1076895" y="102296"/>
                  </a:cubicBezTo>
                  <a:cubicBezTo>
                    <a:pt x="1065657" y="113533"/>
                    <a:pt x="1050416" y="119847"/>
                    <a:pt x="1034523" y="119847"/>
                  </a:cubicBezTo>
                  <a:lnTo>
                    <a:pt x="59923" y="119847"/>
                  </a:lnTo>
                  <a:cubicBezTo>
                    <a:pt x="44031" y="119847"/>
                    <a:pt x="28789" y="113533"/>
                    <a:pt x="17551" y="102296"/>
                  </a:cubicBezTo>
                  <a:cubicBezTo>
                    <a:pt x="6313" y="91058"/>
                    <a:pt x="0" y="75816"/>
                    <a:pt x="0" y="59923"/>
                  </a:cubicBezTo>
                  <a:lnTo>
                    <a:pt x="0" y="59923"/>
                  </a:lnTo>
                  <a:cubicBezTo>
                    <a:pt x="0" y="44031"/>
                    <a:pt x="6313" y="28789"/>
                    <a:pt x="17551" y="17551"/>
                  </a:cubicBezTo>
                  <a:cubicBezTo>
                    <a:pt x="28789" y="6313"/>
                    <a:pt x="44031" y="0"/>
                    <a:pt x="59923" y="0"/>
                  </a:cubicBezTo>
                  <a:close/>
                </a:path>
              </a:pathLst>
            </a:custGeom>
            <a:solidFill>
              <a:srgbClr val="FFB600"/>
            </a:solidFill>
            <a:ln w="9525" cap="rnd"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720;p29"/>
            <p:cNvSpPr txBox="1"/>
            <p:nvPr/>
          </p:nvSpPr>
          <p:spPr>
            <a:xfrm>
              <a:off x="0" y="-38100"/>
              <a:ext cx="1094446" cy="15794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721;p29"/>
          <p:cNvSpPr/>
          <p:nvPr/>
        </p:nvSpPr>
        <p:spPr>
          <a:xfrm>
            <a:off x="1576236" y="0"/>
            <a:ext cx="7997269" cy="5143500"/>
          </a:xfrm>
          <a:custGeom>
            <a:avLst/>
            <a:gdLst/>
            <a:ahLst/>
            <a:cxnLst/>
            <a:rect l="l" t="t" r="r" b="b"/>
            <a:pathLst>
              <a:path w="7997269" h="5143500" extrusionOk="0">
                <a:moveTo>
                  <a:pt x="0" y="0"/>
                </a:moveTo>
                <a:lnTo>
                  <a:pt x="7997268" y="0"/>
                </a:lnTo>
                <a:lnTo>
                  <a:pt x="7997268" y="5143500"/>
                </a:lnTo>
                <a:lnTo>
                  <a:pt x="0" y="5143500"/>
                </a:lnTo>
                <a:lnTo>
                  <a:pt x="0" y="0"/>
                </a:lnTo>
                <a:close/>
              </a:path>
            </a:pathLst>
          </a:custGeom>
          <a:blipFill rotWithShape="1">
            <a:blip r:embed="rId3">
              <a:alphaModFix/>
            </a:blip>
            <a:stretch>
              <a:fillRect l="-62707" t="-34583" r="-37609" b="-7331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722;p29"/>
          <p:cNvSpPr/>
          <p:nvPr/>
        </p:nvSpPr>
        <p:spPr>
          <a:xfrm>
            <a:off x="13201650" y="0"/>
            <a:ext cx="5086350" cy="5143500"/>
          </a:xfrm>
          <a:custGeom>
            <a:avLst/>
            <a:gdLst/>
            <a:ahLst/>
            <a:cxnLst/>
            <a:rect l="l" t="t" r="r" b="b"/>
            <a:pathLst>
              <a:path w="5086350" h="5143500" extrusionOk="0">
                <a:moveTo>
                  <a:pt x="0" y="0"/>
                </a:moveTo>
                <a:lnTo>
                  <a:pt x="5086350" y="0"/>
                </a:lnTo>
                <a:lnTo>
                  <a:pt x="5086350" y="5143500"/>
                </a:lnTo>
                <a:lnTo>
                  <a:pt x="0" y="5143500"/>
                </a:lnTo>
                <a:lnTo>
                  <a:pt x="0" y="0"/>
                </a:lnTo>
                <a:close/>
              </a:path>
            </a:pathLst>
          </a:custGeom>
          <a:blipFill rotWithShape="1">
            <a:blip r:embed="rId4">
              <a:alphaModFix/>
            </a:blip>
            <a:stretch>
              <a:fillRect l="-34575" r="-169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23;p29"/>
          <p:cNvSpPr/>
          <p:nvPr/>
        </p:nvSpPr>
        <p:spPr>
          <a:xfrm>
            <a:off x="9573504" y="0"/>
            <a:ext cx="3628146" cy="5143500"/>
          </a:xfrm>
          <a:custGeom>
            <a:avLst/>
            <a:gdLst/>
            <a:ahLst/>
            <a:cxnLst/>
            <a:rect l="l" t="t" r="r" b="b"/>
            <a:pathLst>
              <a:path w="3628146" h="5143500" extrusionOk="0">
                <a:moveTo>
                  <a:pt x="0" y="0"/>
                </a:moveTo>
                <a:lnTo>
                  <a:pt x="3628146" y="0"/>
                </a:lnTo>
                <a:lnTo>
                  <a:pt x="3628146" y="5143500"/>
                </a:lnTo>
                <a:lnTo>
                  <a:pt x="0" y="5143500"/>
                </a:lnTo>
                <a:lnTo>
                  <a:pt x="0" y="0"/>
                </a:lnTo>
                <a:close/>
              </a:path>
            </a:pathLst>
          </a:custGeom>
          <a:blipFill rotWithShape="1">
            <a:blip r:embed="rId5">
              <a:alphaModFix/>
            </a:blip>
            <a:stretch>
              <a:fillRect l="-61338" r="-58089" b="-322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724;p29"/>
          <p:cNvGrpSpPr/>
          <p:nvPr/>
        </p:nvGrpSpPr>
        <p:grpSpPr>
          <a:xfrm>
            <a:off x="16256426" y="8826926"/>
            <a:ext cx="1002874" cy="431374"/>
            <a:chOff x="0" y="0"/>
            <a:chExt cx="1337165" cy="575165"/>
          </a:xfrm>
        </p:grpSpPr>
        <p:sp>
          <p:nvSpPr>
            <p:cNvPr id="9" name="Google Shape;725;p29"/>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726;p29"/>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727;p29"/>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728;p29"/>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729;p29"/>
          <p:cNvSpPr/>
          <p:nvPr/>
        </p:nvSpPr>
        <p:spPr>
          <a:xfrm rot="16200000">
            <a:off x="17105913"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731;p29"/>
          <p:cNvSpPr txBox="1"/>
          <p:nvPr/>
        </p:nvSpPr>
        <p:spPr>
          <a:xfrm>
            <a:off x="748071" y="6818243"/>
            <a:ext cx="2819836" cy="700192"/>
          </a:xfrm>
          <a:prstGeom prst="rect">
            <a:avLst/>
          </a:prstGeom>
          <a:noFill/>
          <a:ln>
            <a:noFill/>
          </a:ln>
        </p:spPr>
        <p:txBody>
          <a:bodyPr spcFirstLastPara="1" wrap="square" lIns="0" tIns="0" rIns="0" bIns="0" anchor="t" anchorCtr="0">
            <a:spAutoFit/>
          </a:bodyPr>
          <a:lstStyle/>
          <a:p>
            <a:pPr marL="0" marR="0" lvl="0" indent="0" algn="ctr" rtl="0">
              <a:lnSpc>
                <a:spcPct val="155555"/>
              </a:lnSpc>
              <a:spcBef>
                <a:spcPts val="0"/>
              </a:spcBef>
              <a:spcAft>
                <a:spcPts val="0"/>
              </a:spcAft>
              <a:buNone/>
            </a:pPr>
            <a:r>
              <a:rPr lang="en-US" sz="1800">
                <a:solidFill>
                  <a:schemeClr val="dk1"/>
                </a:solidFill>
                <a:latin typeface="Montserrat"/>
                <a:ea typeface="Montserrat"/>
                <a:cs typeface="Montserrat"/>
                <a:sym typeface="Montserrat"/>
              </a:rPr>
              <a:t>Brief meeting</a:t>
            </a:r>
            <a:endParaRPr/>
          </a:p>
          <a:p>
            <a:pPr marL="0" marR="0" lvl="0" indent="0" algn="ctr" rtl="0">
              <a:lnSpc>
                <a:spcPct val="155555"/>
              </a:lnSpc>
              <a:spcBef>
                <a:spcPts val="0"/>
              </a:spcBef>
              <a:spcAft>
                <a:spcPts val="0"/>
              </a:spcAft>
              <a:buNone/>
            </a:pPr>
            <a:r>
              <a:rPr lang="en-US" sz="1800">
                <a:solidFill>
                  <a:schemeClr val="dk1"/>
                </a:solidFill>
                <a:latin typeface="Montserrat"/>
                <a:ea typeface="Montserrat"/>
                <a:cs typeface="Montserrat"/>
                <a:sym typeface="Montserrat"/>
              </a:rPr>
              <a:t>from your mentor</a:t>
            </a:r>
            <a:endParaRPr/>
          </a:p>
        </p:txBody>
      </p:sp>
      <p:sp>
        <p:nvSpPr>
          <p:cNvPr id="15" name="Google Shape;732;p29"/>
          <p:cNvSpPr txBox="1"/>
          <p:nvPr/>
        </p:nvSpPr>
        <p:spPr>
          <a:xfrm>
            <a:off x="3585085" y="5859108"/>
            <a:ext cx="2833301" cy="386709"/>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2400">
                <a:solidFill>
                  <a:schemeClr val="dk1"/>
                </a:solidFill>
                <a:latin typeface="Montserrat"/>
                <a:ea typeface="Montserrat"/>
                <a:cs typeface="Montserrat"/>
                <a:sym typeface="Montserrat"/>
              </a:rPr>
              <a:t>Step 2</a:t>
            </a:r>
            <a:endParaRPr/>
          </a:p>
        </p:txBody>
      </p:sp>
      <p:sp>
        <p:nvSpPr>
          <p:cNvPr id="16" name="Google Shape;733;p29"/>
          <p:cNvSpPr/>
          <p:nvPr/>
        </p:nvSpPr>
        <p:spPr>
          <a:xfrm>
            <a:off x="3575969" y="5138738"/>
            <a:ext cx="9525" cy="3695986"/>
          </a:xfrm>
          <a:custGeom>
            <a:avLst/>
            <a:gdLst/>
            <a:ahLst/>
            <a:cxnLst/>
            <a:rect l="l" t="t" r="r" b="b"/>
            <a:pathLst>
              <a:path w="12700" h="4927981" extrusionOk="0">
                <a:moveTo>
                  <a:pt x="12700" y="6350"/>
                </a:moveTo>
                <a:lnTo>
                  <a:pt x="12700" y="4921631"/>
                </a:lnTo>
                <a:cubicBezTo>
                  <a:pt x="12700" y="4925187"/>
                  <a:pt x="9906" y="4927981"/>
                  <a:pt x="6350" y="4927981"/>
                </a:cubicBezTo>
                <a:cubicBezTo>
                  <a:pt x="2794" y="4927981"/>
                  <a:pt x="0" y="4925187"/>
                  <a:pt x="0" y="4921631"/>
                </a:cubicBezTo>
                <a:lnTo>
                  <a:pt x="0" y="6350"/>
                </a:lnTo>
                <a:cubicBezTo>
                  <a:pt x="0" y="2794"/>
                  <a:pt x="2794" y="0"/>
                  <a:pt x="6350" y="0"/>
                </a:cubicBezTo>
                <a:cubicBezTo>
                  <a:pt x="9906" y="0"/>
                  <a:pt x="12700" y="2794"/>
                  <a:pt x="12700" y="63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highlight>
                <a:srgbClr val="000000"/>
              </a:highlight>
              <a:latin typeface="Calibri"/>
              <a:ea typeface="Calibri"/>
              <a:cs typeface="Calibri"/>
              <a:sym typeface="Calibri"/>
            </a:endParaRPr>
          </a:p>
        </p:txBody>
      </p:sp>
      <p:sp>
        <p:nvSpPr>
          <p:cNvPr id="17" name="Google Shape;734;p29"/>
          <p:cNvSpPr/>
          <p:nvPr/>
        </p:nvSpPr>
        <p:spPr>
          <a:xfrm>
            <a:off x="14834439" y="5157959"/>
            <a:ext cx="14287" cy="3676745"/>
          </a:xfrm>
          <a:custGeom>
            <a:avLst/>
            <a:gdLst/>
            <a:ahLst/>
            <a:cxnLst/>
            <a:rect l="l" t="t" r="r" b="b"/>
            <a:pathLst>
              <a:path w="19050" h="4902327" extrusionOk="0">
                <a:moveTo>
                  <a:pt x="12700" y="6350"/>
                </a:moveTo>
                <a:lnTo>
                  <a:pt x="19050" y="4895977"/>
                </a:lnTo>
                <a:cubicBezTo>
                  <a:pt x="19050" y="4899533"/>
                  <a:pt x="16256" y="4902327"/>
                  <a:pt x="12700" y="4902327"/>
                </a:cubicBezTo>
                <a:cubicBezTo>
                  <a:pt x="9144" y="4902327"/>
                  <a:pt x="6350" y="4899533"/>
                  <a:pt x="6350" y="4895977"/>
                </a:cubicBezTo>
                <a:lnTo>
                  <a:pt x="0" y="6350"/>
                </a:lnTo>
                <a:cubicBezTo>
                  <a:pt x="0" y="2794"/>
                  <a:pt x="2794" y="0"/>
                  <a:pt x="6350" y="0"/>
                </a:cubicBezTo>
                <a:cubicBezTo>
                  <a:pt x="9906" y="0"/>
                  <a:pt x="12700" y="2794"/>
                  <a:pt x="12700" y="63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highlight>
                <a:srgbClr val="000000"/>
              </a:highlight>
              <a:latin typeface="Calibri"/>
              <a:ea typeface="Calibri"/>
              <a:cs typeface="Calibri"/>
              <a:sym typeface="Calibri"/>
            </a:endParaRPr>
          </a:p>
        </p:txBody>
      </p:sp>
      <p:sp>
        <p:nvSpPr>
          <p:cNvPr id="18" name="Google Shape;735;p29"/>
          <p:cNvSpPr txBox="1"/>
          <p:nvPr/>
        </p:nvSpPr>
        <p:spPr>
          <a:xfrm>
            <a:off x="9256239" y="5849497"/>
            <a:ext cx="2779937" cy="849207"/>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2400">
                <a:solidFill>
                  <a:schemeClr val="dk1"/>
                </a:solidFill>
                <a:latin typeface="Montserrat"/>
                <a:ea typeface="Montserrat"/>
                <a:cs typeface="Montserrat"/>
                <a:sym typeface="Montserrat"/>
              </a:rPr>
              <a:t>Mentor's </a:t>
            </a:r>
            <a:endParaRPr/>
          </a:p>
          <a:p>
            <a:pPr marL="0" marR="0" lvl="0" indent="0" algn="ctr" rtl="0">
              <a:lnSpc>
                <a:spcPct val="139916"/>
              </a:lnSpc>
              <a:spcBef>
                <a:spcPts val="0"/>
              </a:spcBef>
              <a:spcAft>
                <a:spcPts val="0"/>
              </a:spcAft>
              <a:buNone/>
            </a:pPr>
            <a:r>
              <a:rPr lang="en-US" sz="2400">
                <a:solidFill>
                  <a:schemeClr val="dk1"/>
                </a:solidFill>
                <a:latin typeface="Montserrat"/>
                <a:ea typeface="Montserrat"/>
                <a:cs typeface="Montserrat"/>
                <a:sym typeface="Montserrat"/>
              </a:rPr>
              <a:t>review</a:t>
            </a:r>
            <a:endParaRPr/>
          </a:p>
        </p:txBody>
      </p:sp>
      <p:sp>
        <p:nvSpPr>
          <p:cNvPr id="19" name="Google Shape;736;p29"/>
          <p:cNvSpPr/>
          <p:nvPr/>
        </p:nvSpPr>
        <p:spPr>
          <a:xfrm>
            <a:off x="660326" y="5138738"/>
            <a:ext cx="9525" cy="4547616"/>
          </a:xfrm>
          <a:custGeom>
            <a:avLst/>
            <a:gdLst/>
            <a:ahLst/>
            <a:cxnLst/>
            <a:rect l="l" t="t" r="r" b="b"/>
            <a:pathLst>
              <a:path w="12700" h="6063488" extrusionOk="0">
                <a:moveTo>
                  <a:pt x="12700" y="6350"/>
                </a:moveTo>
                <a:lnTo>
                  <a:pt x="12700" y="6057138"/>
                </a:lnTo>
                <a:cubicBezTo>
                  <a:pt x="12700" y="6060694"/>
                  <a:pt x="9906" y="6063488"/>
                  <a:pt x="6350" y="6063488"/>
                </a:cubicBezTo>
                <a:cubicBezTo>
                  <a:pt x="2794" y="6063488"/>
                  <a:pt x="0" y="6060694"/>
                  <a:pt x="0" y="6057138"/>
                </a:cubicBezTo>
                <a:lnTo>
                  <a:pt x="0" y="6350"/>
                </a:lnTo>
                <a:cubicBezTo>
                  <a:pt x="0" y="2794"/>
                  <a:pt x="2794" y="0"/>
                  <a:pt x="6350" y="0"/>
                </a:cubicBezTo>
                <a:cubicBezTo>
                  <a:pt x="9906" y="0"/>
                  <a:pt x="12700" y="2794"/>
                  <a:pt x="12700" y="6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737;p29"/>
          <p:cNvSpPr/>
          <p:nvPr/>
        </p:nvSpPr>
        <p:spPr>
          <a:xfrm>
            <a:off x="18278475" y="5157959"/>
            <a:ext cx="9525" cy="4547616"/>
          </a:xfrm>
          <a:custGeom>
            <a:avLst/>
            <a:gdLst/>
            <a:ahLst/>
            <a:cxnLst/>
            <a:rect l="l" t="t" r="r" b="b"/>
            <a:pathLst>
              <a:path w="12700" h="6063488" extrusionOk="0">
                <a:moveTo>
                  <a:pt x="12700" y="6350"/>
                </a:moveTo>
                <a:lnTo>
                  <a:pt x="12700" y="6057138"/>
                </a:lnTo>
                <a:cubicBezTo>
                  <a:pt x="12700" y="6060694"/>
                  <a:pt x="9906" y="6063488"/>
                  <a:pt x="6350" y="6063488"/>
                </a:cubicBezTo>
                <a:cubicBezTo>
                  <a:pt x="2794" y="6063488"/>
                  <a:pt x="0" y="6060694"/>
                  <a:pt x="0" y="6057138"/>
                </a:cubicBezTo>
                <a:lnTo>
                  <a:pt x="0" y="6350"/>
                </a:lnTo>
                <a:cubicBezTo>
                  <a:pt x="0" y="2794"/>
                  <a:pt x="2794" y="0"/>
                  <a:pt x="6350" y="0"/>
                </a:cubicBezTo>
                <a:cubicBezTo>
                  <a:pt x="9906" y="0"/>
                  <a:pt x="12700" y="2794"/>
                  <a:pt x="12700" y="6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738;p29"/>
          <p:cNvSpPr txBox="1"/>
          <p:nvPr/>
        </p:nvSpPr>
        <p:spPr>
          <a:xfrm>
            <a:off x="14859000" y="7535548"/>
            <a:ext cx="2828835" cy="33265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solidFill>
                  <a:srgbClr val="F4C014"/>
                </a:solidFill>
                <a:latin typeface="Montserrat"/>
                <a:ea typeface="Montserrat"/>
                <a:cs typeface="Montserrat"/>
                <a:sym typeface="Montserrat"/>
              </a:rPr>
              <a:t>Time varies!</a:t>
            </a:r>
            <a:endParaRPr/>
          </a:p>
        </p:txBody>
      </p:sp>
      <p:sp>
        <p:nvSpPr>
          <p:cNvPr id="22" name="Google Shape;739;p29"/>
          <p:cNvSpPr txBox="1"/>
          <p:nvPr/>
        </p:nvSpPr>
        <p:spPr>
          <a:xfrm>
            <a:off x="3572400" y="8730704"/>
            <a:ext cx="2828835" cy="430887"/>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0"/>
              </a:spcBef>
              <a:spcAft>
                <a:spcPts val="0"/>
              </a:spcAft>
              <a:buNone/>
            </a:pPr>
            <a:r>
              <a:rPr lang="en-US" sz="2000">
                <a:solidFill>
                  <a:schemeClr val="dk1"/>
                </a:solidFill>
                <a:latin typeface="Montserrat"/>
                <a:ea typeface="Montserrat"/>
                <a:cs typeface="Montserrat"/>
                <a:sym typeface="Montserrat"/>
              </a:rPr>
              <a:t>[DATE]</a:t>
            </a:r>
            <a:endParaRPr/>
          </a:p>
        </p:txBody>
      </p:sp>
      <p:sp>
        <p:nvSpPr>
          <p:cNvPr id="23" name="Google Shape;740;p29"/>
          <p:cNvSpPr txBox="1"/>
          <p:nvPr/>
        </p:nvSpPr>
        <p:spPr>
          <a:xfrm>
            <a:off x="6400421" y="5818882"/>
            <a:ext cx="2807245" cy="386709"/>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2400">
                <a:solidFill>
                  <a:schemeClr val="dk1"/>
                </a:solidFill>
                <a:latin typeface="Montserrat"/>
                <a:ea typeface="Montserrat"/>
                <a:cs typeface="Montserrat"/>
                <a:sym typeface="Montserrat"/>
              </a:rPr>
              <a:t>Step 3</a:t>
            </a:r>
            <a:endParaRPr/>
          </a:p>
        </p:txBody>
      </p:sp>
      <p:sp>
        <p:nvSpPr>
          <p:cNvPr id="24" name="Google Shape;741;p29"/>
          <p:cNvSpPr/>
          <p:nvPr/>
        </p:nvSpPr>
        <p:spPr>
          <a:xfrm>
            <a:off x="9233890" y="5119528"/>
            <a:ext cx="14288" cy="3676745"/>
          </a:xfrm>
          <a:custGeom>
            <a:avLst/>
            <a:gdLst/>
            <a:ahLst/>
            <a:cxnLst/>
            <a:rect l="l" t="t" r="r" b="b"/>
            <a:pathLst>
              <a:path w="19050" h="4902327" extrusionOk="0">
                <a:moveTo>
                  <a:pt x="19050" y="6350"/>
                </a:moveTo>
                <a:lnTo>
                  <a:pt x="12700" y="4895977"/>
                </a:lnTo>
                <a:cubicBezTo>
                  <a:pt x="12700" y="4899533"/>
                  <a:pt x="9906" y="4902327"/>
                  <a:pt x="6350" y="4902327"/>
                </a:cubicBezTo>
                <a:cubicBezTo>
                  <a:pt x="2794" y="4902327"/>
                  <a:pt x="0" y="4899533"/>
                  <a:pt x="0" y="4895977"/>
                </a:cubicBezTo>
                <a:lnTo>
                  <a:pt x="6350" y="6350"/>
                </a:lnTo>
                <a:cubicBezTo>
                  <a:pt x="6350" y="2794"/>
                  <a:pt x="9144" y="0"/>
                  <a:pt x="12700" y="0"/>
                </a:cubicBezTo>
                <a:cubicBezTo>
                  <a:pt x="16256" y="0"/>
                  <a:pt x="19050" y="2794"/>
                  <a:pt x="19050" y="63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highlight>
                <a:srgbClr val="000000"/>
              </a:highlight>
              <a:latin typeface="Calibri"/>
              <a:ea typeface="Calibri"/>
              <a:cs typeface="Calibri"/>
              <a:sym typeface="Calibri"/>
            </a:endParaRPr>
          </a:p>
        </p:txBody>
      </p:sp>
      <p:sp>
        <p:nvSpPr>
          <p:cNvPr id="25" name="Google Shape;742;p29"/>
          <p:cNvSpPr/>
          <p:nvPr/>
        </p:nvSpPr>
        <p:spPr>
          <a:xfrm>
            <a:off x="17738116" y="5138744"/>
            <a:ext cx="9525" cy="4547616"/>
          </a:xfrm>
          <a:custGeom>
            <a:avLst/>
            <a:gdLst/>
            <a:ahLst/>
            <a:cxnLst/>
            <a:rect l="l" t="t" r="r" b="b"/>
            <a:pathLst>
              <a:path w="12700" h="6063488" extrusionOk="0">
                <a:moveTo>
                  <a:pt x="12700" y="6350"/>
                </a:moveTo>
                <a:lnTo>
                  <a:pt x="12700" y="6057138"/>
                </a:lnTo>
                <a:cubicBezTo>
                  <a:pt x="12700" y="6060694"/>
                  <a:pt x="9906" y="6063488"/>
                  <a:pt x="6350" y="6063488"/>
                </a:cubicBezTo>
                <a:cubicBezTo>
                  <a:pt x="2794" y="6063488"/>
                  <a:pt x="0" y="6060694"/>
                  <a:pt x="0" y="6057138"/>
                </a:cubicBezTo>
                <a:lnTo>
                  <a:pt x="0" y="6350"/>
                </a:lnTo>
                <a:cubicBezTo>
                  <a:pt x="0" y="2794"/>
                  <a:pt x="2794" y="0"/>
                  <a:pt x="6350" y="0"/>
                </a:cubicBezTo>
                <a:cubicBezTo>
                  <a:pt x="9906" y="0"/>
                  <a:pt x="12700" y="2794"/>
                  <a:pt x="12700" y="6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743;p29"/>
          <p:cNvSpPr txBox="1"/>
          <p:nvPr/>
        </p:nvSpPr>
        <p:spPr>
          <a:xfrm>
            <a:off x="615418" y="5859108"/>
            <a:ext cx="2940179" cy="386709"/>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2400">
                <a:solidFill>
                  <a:schemeClr val="dk1"/>
                </a:solidFill>
                <a:latin typeface="Montserrat"/>
                <a:ea typeface="Montserrat"/>
                <a:cs typeface="Montserrat"/>
                <a:sym typeface="Montserrat"/>
              </a:rPr>
              <a:t>Step 1</a:t>
            </a:r>
            <a:endParaRPr/>
          </a:p>
        </p:txBody>
      </p:sp>
      <p:sp>
        <p:nvSpPr>
          <p:cNvPr id="27" name="Google Shape;744;p29"/>
          <p:cNvSpPr txBox="1"/>
          <p:nvPr/>
        </p:nvSpPr>
        <p:spPr>
          <a:xfrm>
            <a:off x="3581400" y="6818243"/>
            <a:ext cx="2819836" cy="326371"/>
          </a:xfrm>
          <a:prstGeom prst="rect">
            <a:avLst/>
          </a:prstGeom>
          <a:noFill/>
          <a:ln>
            <a:noFill/>
          </a:ln>
        </p:spPr>
        <p:txBody>
          <a:bodyPr spcFirstLastPara="1" wrap="square" lIns="0" tIns="0" rIns="0" bIns="0" anchor="t" anchorCtr="0">
            <a:spAutoFit/>
          </a:bodyPr>
          <a:lstStyle/>
          <a:p>
            <a:pPr marL="0" marR="0" lvl="0" indent="0" algn="ctr" rtl="0">
              <a:lnSpc>
                <a:spcPct val="155555"/>
              </a:lnSpc>
              <a:spcBef>
                <a:spcPts val="0"/>
              </a:spcBef>
              <a:spcAft>
                <a:spcPts val="0"/>
              </a:spcAft>
              <a:buNone/>
            </a:pPr>
            <a:r>
              <a:rPr lang="en-US" sz="1800">
                <a:solidFill>
                  <a:schemeClr val="dk1"/>
                </a:solidFill>
                <a:latin typeface="Montserrat"/>
                <a:ea typeface="Montserrat"/>
                <a:cs typeface="Montserrat"/>
                <a:sym typeface="Montserrat"/>
              </a:rPr>
              <a:t>Concept Board</a:t>
            </a:r>
            <a:endParaRPr/>
          </a:p>
        </p:txBody>
      </p:sp>
      <p:sp>
        <p:nvSpPr>
          <p:cNvPr id="28" name="Google Shape;745;p29"/>
          <p:cNvSpPr/>
          <p:nvPr/>
        </p:nvSpPr>
        <p:spPr>
          <a:xfrm>
            <a:off x="6400800" y="5138738"/>
            <a:ext cx="9525" cy="3695986"/>
          </a:xfrm>
          <a:custGeom>
            <a:avLst/>
            <a:gdLst/>
            <a:ahLst/>
            <a:cxnLst/>
            <a:rect l="l" t="t" r="r" b="b"/>
            <a:pathLst>
              <a:path w="12700" h="4927981" extrusionOk="0">
                <a:moveTo>
                  <a:pt x="12700" y="6350"/>
                </a:moveTo>
                <a:lnTo>
                  <a:pt x="12700" y="4921631"/>
                </a:lnTo>
                <a:cubicBezTo>
                  <a:pt x="12700" y="4925187"/>
                  <a:pt x="9906" y="4927981"/>
                  <a:pt x="6350" y="4927981"/>
                </a:cubicBezTo>
                <a:cubicBezTo>
                  <a:pt x="2794" y="4927981"/>
                  <a:pt x="0" y="4925187"/>
                  <a:pt x="0" y="4921631"/>
                </a:cubicBezTo>
                <a:lnTo>
                  <a:pt x="0" y="6350"/>
                </a:lnTo>
                <a:cubicBezTo>
                  <a:pt x="0" y="2794"/>
                  <a:pt x="2794" y="0"/>
                  <a:pt x="6350" y="0"/>
                </a:cubicBezTo>
                <a:cubicBezTo>
                  <a:pt x="9906" y="0"/>
                  <a:pt x="12700" y="2794"/>
                  <a:pt x="12700" y="63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highlight>
                <a:srgbClr val="000000"/>
              </a:highlight>
              <a:latin typeface="Calibri"/>
              <a:ea typeface="Calibri"/>
              <a:cs typeface="Calibri"/>
              <a:sym typeface="Calibri"/>
            </a:endParaRPr>
          </a:p>
        </p:txBody>
      </p:sp>
      <p:sp>
        <p:nvSpPr>
          <p:cNvPr id="29" name="Google Shape;746;p29"/>
          <p:cNvSpPr txBox="1"/>
          <p:nvPr/>
        </p:nvSpPr>
        <p:spPr>
          <a:xfrm>
            <a:off x="6870915" y="6818243"/>
            <a:ext cx="2819836" cy="1044517"/>
          </a:xfrm>
          <a:prstGeom prst="rect">
            <a:avLst/>
          </a:prstGeom>
          <a:noFill/>
          <a:ln>
            <a:noFill/>
          </a:ln>
        </p:spPr>
        <p:txBody>
          <a:bodyPr spcFirstLastPara="1" wrap="square" lIns="0" tIns="0" rIns="0" bIns="0" anchor="t" anchorCtr="0">
            <a:spAutoFit/>
          </a:bodyPr>
          <a:lstStyle/>
          <a:p>
            <a:pPr marL="0" marR="0" lvl="0" indent="0" algn="l" rtl="0">
              <a:lnSpc>
                <a:spcPct val="155555"/>
              </a:lnSpc>
              <a:spcBef>
                <a:spcPts val="0"/>
              </a:spcBef>
              <a:spcAft>
                <a:spcPts val="0"/>
              </a:spcAft>
              <a:buNone/>
            </a:pPr>
            <a:r>
              <a:rPr lang="en-US" sz="1800">
                <a:solidFill>
                  <a:schemeClr val="dk1"/>
                </a:solidFill>
                <a:latin typeface="Montserrat"/>
                <a:ea typeface="Montserrat"/>
                <a:cs typeface="Montserrat"/>
                <a:sym typeface="Montserrat"/>
              </a:rPr>
              <a:t>1 Concept Board</a:t>
            </a:r>
            <a:endParaRPr/>
          </a:p>
          <a:p>
            <a:pPr marL="0" marR="0" lvl="0" indent="0" algn="l" rtl="0">
              <a:lnSpc>
                <a:spcPct val="155555"/>
              </a:lnSpc>
              <a:spcBef>
                <a:spcPts val="0"/>
              </a:spcBef>
              <a:spcAft>
                <a:spcPts val="0"/>
              </a:spcAft>
              <a:buNone/>
            </a:pPr>
            <a:r>
              <a:rPr lang="en-US" sz="1800">
                <a:solidFill>
                  <a:schemeClr val="dk1"/>
                </a:solidFill>
                <a:latin typeface="Montserrat"/>
                <a:ea typeface="Montserrat"/>
                <a:cs typeface="Montserrat"/>
                <a:sym typeface="Montserrat"/>
              </a:rPr>
              <a:t>1 Layout</a:t>
            </a:r>
            <a:endParaRPr/>
          </a:p>
          <a:p>
            <a:pPr marL="0" marR="0" lvl="0" indent="0" algn="l" rtl="0">
              <a:lnSpc>
                <a:spcPct val="155555"/>
              </a:lnSpc>
              <a:spcBef>
                <a:spcPts val="0"/>
              </a:spcBef>
              <a:spcAft>
                <a:spcPts val="0"/>
              </a:spcAft>
              <a:buNone/>
            </a:pPr>
            <a:r>
              <a:rPr lang="en-US" sz="1800">
                <a:solidFill>
                  <a:schemeClr val="dk1"/>
                </a:solidFill>
                <a:latin typeface="Montserrat"/>
                <a:ea typeface="Montserrat"/>
                <a:cs typeface="Montserrat"/>
                <a:sym typeface="Montserrat"/>
              </a:rPr>
              <a:t>3D perspectives</a:t>
            </a:r>
            <a:endParaRPr/>
          </a:p>
        </p:txBody>
      </p:sp>
      <p:sp>
        <p:nvSpPr>
          <p:cNvPr id="30" name="Google Shape;747;p29"/>
          <p:cNvSpPr/>
          <p:nvPr/>
        </p:nvSpPr>
        <p:spPr>
          <a:xfrm>
            <a:off x="12036175" y="5138738"/>
            <a:ext cx="9525" cy="3695986"/>
          </a:xfrm>
          <a:custGeom>
            <a:avLst/>
            <a:gdLst/>
            <a:ahLst/>
            <a:cxnLst/>
            <a:rect l="l" t="t" r="r" b="b"/>
            <a:pathLst>
              <a:path w="12700" h="4927981" extrusionOk="0">
                <a:moveTo>
                  <a:pt x="12700" y="6350"/>
                </a:moveTo>
                <a:lnTo>
                  <a:pt x="12700" y="4921631"/>
                </a:lnTo>
                <a:cubicBezTo>
                  <a:pt x="12700" y="4925187"/>
                  <a:pt x="9906" y="4927981"/>
                  <a:pt x="6350" y="4927981"/>
                </a:cubicBezTo>
                <a:cubicBezTo>
                  <a:pt x="2794" y="4927981"/>
                  <a:pt x="0" y="4925187"/>
                  <a:pt x="0" y="4921631"/>
                </a:cubicBezTo>
                <a:lnTo>
                  <a:pt x="0" y="6350"/>
                </a:lnTo>
                <a:cubicBezTo>
                  <a:pt x="0" y="2794"/>
                  <a:pt x="2794" y="0"/>
                  <a:pt x="6350" y="0"/>
                </a:cubicBezTo>
                <a:cubicBezTo>
                  <a:pt x="9906" y="0"/>
                  <a:pt x="12700" y="2794"/>
                  <a:pt x="12700" y="63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highlight>
                <a:srgbClr val="000000"/>
              </a:highlight>
              <a:latin typeface="Calibri"/>
              <a:ea typeface="Calibri"/>
              <a:cs typeface="Calibri"/>
              <a:sym typeface="Calibri"/>
            </a:endParaRPr>
          </a:p>
        </p:txBody>
      </p:sp>
      <p:sp>
        <p:nvSpPr>
          <p:cNvPr id="31" name="Google Shape;748;p29"/>
          <p:cNvSpPr txBox="1"/>
          <p:nvPr/>
        </p:nvSpPr>
        <p:spPr>
          <a:xfrm>
            <a:off x="12040523" y="5818882"/>
            <a:ext cx="2807245" cy="386709"/>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2400">
                <a:solidFill>
                  <a:schemeClr val="dk1"/>
                </a:solidFill>
                <a:latin typeface="Montserrat"/>
                <a:ea typeface="Montserrat"/>
                <a:cs typeface="Montserrat"/>
                <a:sym typeface="Montserrat"/>
              </a:rPr>
              <a:t>Step 3</a:t>
            </a:r>
            <a:endParaRPr/>
          </a:p>
        </p:txBody>
      </p:sp>
      <p:sp>
        <p:nvSpPr>
          <p:cNvPr id="704" name="Google Shape;749;p29"/>
          <p:cNvSpPr txBox="1"/>
          <p:nvPr/>
        </p:nvSpPr>
        <p:spPr>
          <a:xfrm>
            <a:off x="12511017" y="6818243"/>
            <a:ext cx="2819836" cy="1044517"/>
          </a:xfrm>
          <a:prstGeom prst="rect">
            <a:avLst/>
          </a:prstGeom>
          <a:noFill/>
          <a:ln>
            <a:noFill/>
          </a:ln>
        </p:spPr>
        <p:txBody>
          <a:bodyPr spcFirstLastPara="1" wrap="square" lIns="0" tIns="0" rIns="0" bIns="0" anchor="t" anchorCtr="0">
            <a:spAutoFit/>
          </a:bodyPr>
          <a:lstStyle/>
          <a:p>
            <a:pPr marL="0" marR="0" lvl="0" indent="0" algn="l" rtl="0">
              <a:lnSpc>
                <a:spcPct val="155555"/>
              </a:lnSpc>
              <a:spcBef>
                <a:spcPts val="0"/>
              </a:spcBef>
              <a:spcAft>
                <a:spcPts val="0"/>
              </a:spcAft>
              <a:buNone/>
            </a:pPr>
            <a:r>
              <a:rPr lang="en-US" sz="1800">
                <a:solidFill>
                  <a:schemeClr val="dk1"/>
                </a:solidFill>
                <a:latin typeface="Montserrat"/>
                <a:ea typeface="Montserrat"/>
                <a:cs typeface="Montserrat"/>
                <a:sym typeface="Montserrat"/>
              </a:rPr>
              <a:t>1 Concept Board</a:t>
            </a:r>
            <a:endParaRPr/>
          </a:p>
          <a:p>
            <a:pPr marL="0" marR="0" lvl="0" indent="0" algn="l" rtl="0">
              <a:lnSpc>
                <a:spcPct val="155555"/>
              </a:lnSpc>
              <a:spcBef>
                <a:spcPts val="0"/>
              </a:spcBef>
              <a:spcAft>
                <a:spcPts val="0"/>
              </a:spcAft>
              <a:buNone/>
            </a:pPr>
            <a:r>
              <a:rPr lang="en-US" sz="1800">
                <a:solidFill>
                  <a:schemeClr val="dk1"/>
                </a:solidFill>
                <a:latin typeface="Montserrat"/>
                <a:ea typeface="Montserrat"/>
                <a:cs typeface="Montserrat"/>
                <a:sym typeface="Montserrat"/>
              </a:rPr>
              <a:t>1 Layout</a:t>
            </a:r>
            <a:endParaRPr/>
          </a:p>
          <a:p>
            <a:pPr marL="0" marR="0" lvl="0" indent="0" algn="l" rtl="0">
              <a:lnSpc>
                <a:spcPct val="155555"/>
              </a:lnSpc>
              <a:spcBef>
                <a:spcPts val="0"/>
              </a:spcBef>
              <a:spcAft>
                <a:spcPts val="0"/>
              </a:spcAft>
              <a:buNone/>
            </a:pPr>
            <a:r>
              <a:rPr lang="en-US" sz="1800">
                <a:solidFill>
                  <a:schemeClr val="dk1"/>
                </a:solidFill>
                <a:latin typeface="Montserrat"/>
                <a:ea typeface="Montserrat"/>
                <a:cs typeface="Montserrat"/>
                <a:sym typeface="Montserrat"/>
              </a:rPr>
              <a:t>3D perspectives</a:t>
            </a:r>
            <a:endParaRPr/>
          </a:p>
        </p:txBody>
      </p:sp>
      <p:sp>
        <p:nvSpPr>
          <p:cNvPr id="705" name="Google Shape;750;p29"/>
          <p:cNvSpPr txBox="1"/>
          <p:nvPr/>
        </p:nvSpPr>
        <p:spPr>
          <a:xfrm>
            <a:off x="14848726" y="5818882"/>
            <a:ext cx="2807245" cy="822726"/>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2400">
                <a:solidFill>
                  <a:schemeClr val="dk1"/>
                </a:solidFill>
                <a:latin typeface="Montserrat"/>
                <a:ea typeface="Montserrat"/>
                <a:cs typeface="Montserrat"/>
                <a:sym typeface="Montserrat"/>
              </a:rPr>
              <a:t>Client</a:t>
            </a:r>
            <a:endParaRPr/>
          </a:p>
          <a:p>
            <a:pPr marL="0" marR="0" lvl="0" indent="0" algn="ctr" rtl="0">
              <a:lnSpc>
                <a:spcPct val="139916"/>
              </a:lnSpc>
              <a:spcBef>
                <a:spcPts val="0"/>
              </a:spcBef>
              <a:spcAft>
                <a:spcPts val="0"/>
              </a:spcAft>
              <a:buNone/>
            </a:pPr>
            <a:r>
              <a:rPr lang="en-US" sz="2400">
                <a:solidFill>
                  <a:schemeClr val="dk1"/>
                </a:solidFill>
                <a:latin typeface="Montserrat"/>
                <a:ea typeface="Montserrat"/>
                <a:cs typeface="Montserrat"/>
                <a:sym typeface="Montserrat"/>
              </a:rPr>
              <a:t>Review</a:t>
            </a:r>
            <a:endParaRPr/>
          </a:p>
        </p:txBody>
      </p:sp>
      <p:sp>
        <p:nvSpPr>
          <p:cNvPr id="706" name="Google Shape;751;p29"/>
          <p:cNvSpPr/>
          <p:nvPr/>
        </p:nvSpPr>
        <p:spPr>
          <a:xfrm>
            <a:off x="1028700" y="1999336"/>
            <a:ext cx="3144164" cy="314416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7" name="Google Shape;752;p29"/>
          <p:cNvSpPr txBox="1"/>
          <p:nvPr/>
        </p:nvSpPr>
        <p:spPr>
          <a:xfrm>
            <a:off x="1576236" y="2644318"/>
            <a:ext cx="4716104" cy="169533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Deliveries</a:t>
            </a:r>
            <a:endParaRPr/>
          </a:p>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Schedule.</a:t>
            </a:r>
            <a:endParaRPr/>
          </a:p>
        </p:txBody>
      </p:sp>
      <p:grpSp>
        <p:nvGrpSpPr>
          <p:cNvPr id="708" name="Google Shape;753;p29"/>
          <p:cNvGrpSpPr/>
          <p:nvPr/>
        </p:nvGrpSpPr>
        <p:grpSpPr>
          <a:xfrm>
            <a:off x="6601851" y="8573964"/>
            <a:ext cx="2343150" cy="599704"/>
            <a:chOff x="0" y="-38100"/>
            <a:chExt cx="1094446" cy="157947"/>
          </a:xfrm>
        </p:grpSpPr>
        <p:sp>
          <p:nvSpPr>
            <p:cNvPr id="709" name="Google Shape;754;p29"/>
            <p:cNvSpPr/>
            <p:nvPr/>
          </p:nvSpPr>
          <p:spPr>
            <a:xfrm>
              <a:off x="0" y="0"/>
              <a:ext cx="1094446" cy="119847"/>
            </a:xfrm>
            <a:custGeom>
              <a:avLst/>
              <a:gdLst/>
              <a:ahLst/>
              <a:cxnLst/>
              <a:rect l="l" t="t" r="r" b="b"/>
              <a:pathLst>
                <a:path w="1094446" h="119847" extrusionOk="0">
                  <a:moveTo>
                    <a:pt x="59923" y="0"/>
                  </a:moveTo>
                  <a:lnTo>
                    <a:pt x="1034523" y="0"/>
                  </a:lnTo>
                  <a:cubicBezTo>
                    <a:pt x="1050416" y="0"/>
                    <a:pt x="1065657" y="6313"/>
                    <a:pt x="1076895" y="17551"/>
                  </a:cubicBezTo>
                  <a:cubicBezTo>
                    <a:pt x="1088133" y="28789"/>
                    <a:pt x="1094446" y="44031"/>
                    <a:pt x="1094446" y="59923"/>
                  </a:cubicBezTo>
                  <a:lnTo>
                    <a:pt x="1094446" y="59923"/>
                  </a:lnTo>
                  <a:cubicBezTo>
                    <a:pt x="1094446" y="75816"/>
                    <a:pt x="1088133" y="91058"/>
                    <a:pt x="1076895" y="102296"/>
                  </a:cubicBezTo>
                  <a:cubicBezTo>
                    <a:pt x="1065657" y="113533"/>
                    <a:pt x="1050416" y="119847"/>
                    <a:pt x="1034523" y="119847"/>
                  </a:cubicBezTo>
                  <a:lnTo>
                    <a:pt x="59923" y="119847"/>
                  </a:lnTo>
                  <a:cubicBezTo>
                    <a:pt x="44031" y="119847"/>
                    <a:pt x="28789" y="113533"/>
                    <a:pt x="17551" y="102296"/>
                  </a:cubicBezTo>
                  <a:cubicBezTo>
                    <a:pt x="6313" y="91058"/>
                    <a:pt x="0" y="75816"/>
                    <a:pt x="0" y="59923"/>
                  </a:cubicBezTo>
                  <a:lnTo>
                    <a:pt x="0" y="59923"/>
                  </a:lnTo>
                  <a:cubicBezTo>
                    <a:pt x="0" y="44031"/>
                    <a:pt x="6313" y="28789"/>
                    <a:pt x="17551" y="17551"/>
                  </a:cubicBezTo>
                  <a:cubicBezTo>
                    <a:pt x="28789" y="6313"/>
                    <a:pt x="44031" y="0"/>
                    <a:pt x="59923" y="0"/>
                  </a:cubicBezTo>
                  <a:close/>
                </a:path>
              </a:pathLst>
            </a:custGeom>
            <a:solidFill>
              <a:srgbClr val="FFB600"/>
            </a:solidFill>
            <a:ln w="9525" cap="rnd"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Google Shape;755;p29"/>
            <p:cNvSpPr txBox="1"/>
            <p:nvPr/>
          </p:nvSpPr>
          <p:spPr>
            <a:xfrm>
              <a:off x="0" y="-38100"/>
              <a:ext cx="1094446" cy="15794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11" name="Google Shape;756;p29"/>
          <p:cNvSpPr txBox="1"/>
          <p:nvPr/>
        </p:nvSpPr>
        <p:spPr>
          <a:xfrm>
            <a:off x="6364251" y="8730704"/>
            <a:ext cx="2828835" cy="430887"/>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0"/>
              </a:spcBef>
              <a:spcAft>
                <a:spcPts val="0"/>
              </a:spcAft>
              <a:buNone/>
            </a:pPr>
            <a:r>
              <a:rPr lang="en-US" sz="2000">
                <a:solidFill>
                  <a:schemeClr val="dk1"/>
                </a:solidFill>
                <a:latin typeface="Montserrat"/>
                <a:ea typeface="Montserrat"/>
                <a:cs typeface="Montserrat"/>
                <a:sym typeface="Montserrat"/>
              </a:rPr>
              <a:t>[DATE]</a:t>
            </a:r>
            <a:endParaRPr/>
          </a:p>
        </p:txBody>
      </p:sp>
      <p:grpSp>
        <p:nvGrpSpPr>
          <p:cNvPr id="712" name="Google Shape;757;p29"/>
          <p:cNvGrpSpPr/>
          <p:nvPr/>
        </p:nvGrpSpPr>
        <p:grpSpPr>
          <a:xfrm>
            <a:off x="9425042" y="8573964"/>
            <a:ext cx="2343150" cy="599704"/>
            <a:chOff x="0" y="-38100"/>
            <a:chExt cx="1094446" cy="157947"/>
          </a:xfrm>
        </p:grpSpPr>
        <p:sp>
          <p:nvSpPr>
            <p:cNvPr id="713" name="Google Shape;758;p29"/>
            <p:cNvSpPr/>
            <p:nvPr/>
          </p:nvSpPr>
          <p:spPr>
            <a:xfrm>
              <a:off x="0" y="0"/>
              <a:ext cx="1094446" cy="119847"/>
            </a:xfrm>
            <a:custGeom>
              <a:avLst/>
              <a:gdLst/>
              <a:ahLst/>
              <a:cxnLst/>
              <a:rect l="l" t="t" r="r" b="b"/>
              <a:pathLst>
                <a:path w="1094446" h="119847" extrusionOk="0">
                  <a:moveTo>
                    <a:pt x="59923" y="0"/>
                  </a:moveTo>
                  <a:lnTo>
                    <a:pt x="1034523" y="0"/>
                  </a:lnTo>
                  <a:cubicBezTo>
                    <a:pt x="1050416" y="0"/>
                    <a:pt x="1065657" y="6313"/>
                    <a:pt x="1076895" y="17551"/>
                  </a:cubicBezTo>
                  <a:cubicBezTo>
                    <a:pt x="1088133" y="28789"/>
                    <a:pt x="1094446" y="44031"/>
                    <a:pt x="1094446" y="59923"/>
                  </a:cubicBezTo>
                  <a:lnTo>
                    <a:pt x="1094446" y="59923"/>
                  </a:lnTo>
                  <a:cubicBezTo>
                    <a:pt x="1094446" y="75816"/>
                    <a:pt x="1088133" y="91058"/>
                    <a:pt x="1076895" y="102296"/>
                  </a:cubicBezTo>
                  <a:cubicBezTo>
                    <a:pt x="1065657" y="113533"/>
                    <a:pt x="1050416" y="119847"/>
                    <a:pt x="1034523" y="119847"/>
                  </a:cubicBezTo>
                  <a:lnTo>
                    <a:pt x="59923" y="119847"/>
                  </a:lnTo>
                  <a:cubicBezTo>
                    <a:pt x="44031" y="119847"/>
                    <a:pt x="28789" y="113533"/>
                    <a:pt x="17551" y="102296"/>
                  </a:cubicBezTo>
                  <a:cubicBezTo>
                    <a:pt x="6313" y="91058"/>
                    <a:pt x="0" y="75816"/>
                    <a:pt x="0" y="59923"/>
                  </a:cubicBezTo>
                  <a:lnTo>
                    <a:pt x="0" y="59923"/>
                  </a:lnTo>
                  <a:cubicBezTo>
                    <a:pt x="0" y="44031"/>
                    <a:pt x="6313" y="28789"/>
                    <a:pt x="17551" y="17551"/>
                  </a:cubicBezTo>
                  <a:cubicBezTo>
                    <a:pt x="28789" y="6313"/>
                    <a:pt x="44031" y="0"/>
                    <a:pt x="59923" y="0"/>
                  </a:cubicBezTo>
                  <a:close/>
                </a:path>
              </a:pathLst>
            </a:custGeom>
            <a:solidFill>
              <a:srgbClr val="FFB600"/>
            </a:solidFill>
            <a:ln w="9525" cap="rnd"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59;p29"/>
            <p:cNvSpPr txBox="1"/>
            <p:nvPr/>
          </p:nvSpPr>
          <p:spPr>
            <a:xfrm>
              <a:off x="0" y="-38100"/>
              <a:ext cx="1094446" cy="15794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15" name="Google Shape;760;p29"/>
          <p:cNvSpPr txBox="1"/>
          <p:nvPr/>
        </p:nvSpPr>
        <p:spPr>
          <a:xfrm>
            <a:off x="9187442" y="8730704"/>
            <a:ext cx="2828835" cy="430887"/>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0"/>
              </a:spcBef>
              <a:spcAft>
                <a:spcPts val="0"/>
              </a:spcAft>
              <a:buNone/>
            </a:pPr>
            <a:r>
              <a:rPr lang="en-US" sz="2000">
                <a:solidFill>
                  <a:schemeClr val="dk1"/>
                </a:solidFill>
                <a:latin typeface="Montserrat"/>
                <a:ea typeface="Montserrat"/>
                <a:cs typeface="Montserrat"/>
                <a:sym typeface="Montserrat"/>
              </a:rPr>
              <a:t>[DATE]</a:t>
            </a:r>
            <a:endParaRPr/>
          </a:p>
        </p:txBody>
      </p:sp>
      <p:grpSp>
        <p:nvGrpSpPr>
          <p:cNvPr id="716" name="Google Shape;761;p29"/>
          <p:cNvGrpSpPr/>
          <p:nvPr/>
        </p:nvGrpSpPr>
        <p:grpSpPr>
          <a:xfrm>
            <a:off x="12248823" y="8573964"/>
            <a:ext cx="2343150" cy="599704"/>
            <a:chOff x="0" y="-38100"/>
            <a:chExt cx="1094446" cy="157947"/>
          </a:xfrm>
        </p:grpSpPr>
        <p:sp>
          <p:nvSpPr>
            <p:cNvPr id="717" name="Google Shape;762;p29"/>
            <p:cNvSpPr/>
            <p:nvPr/>
          </p:nvSpPr>
          <p:spPr>
            <a:xfrm>
              <a:off x="0" y="0"/>
              <a:ext cx="1094446" cy="119847"/>
            </a:xfrm>
            <a:custGeom>
              <a:avLst/>
              <a:gdLst/>
              <a:ahLst/>
              <a:cxnLst/>
              <a:rect l="l" t="t" r="r" b="b"/>
              <a:pathLst>
                <a:path w="1094446" h="119847" extrusionOk="0">
                  <a:moveTo>
                    <a:pt x="59923" y="0"/>
                  </a:moveTo>
                  <a:lnTo>
                    <a:pt x="1034523" y="0"/>
                  </a:lnTo>
                  <a:cubicBezTo>
                    <a:pt x="1050416" y="0"/>
                    <a:pt x="1065657" y="6313"/>
                    <a:pt x="1076895" y="17551"/>
                  </a:cubicBezTo>
                  <a:cubicBezTo>
                    <a:pt x="1088133" y="28789"/>
                    <a:pt x="1094446" y="44031"/>
                    <a:pt x="1094446" y="59923"/>
                  </a:cubicBezTo>
                  <a:lnTo>
                    <a:pt x="1094446" y="59923"/>
                  </a:lnTo>
                  <a:cubicBezTo>
                    <a:pt x="1094446" y="75816"/>
                    <a:pt x="1088133" y="91058"/>
                    <a:pt x="1076895" y="102296"/>
                  </a:cubicBezTo>
                  <a:cubicBezTo>
                    <a:pt x="1065657" y="113533"/>
                    <a:pt x="1050416" y="119847"/>
                    <a:pt x="1034523" y="119847"/>
                  </a:cubicBezTo>
                  <a:lnTo>
                    <a:pt x="59923" y="119847"/>
                  </a:lnTo>
                  <a:cubicBezTo>
                    <a:pt x="44031" y="119847"/>
                    <a:pt x="28789" y="113533"/>
                    <a:pt x="17551" y="102296"/>
                  </a:cubicBezTo>
                  <a:cubicBezTo>
                    <a:pt x="6313" y="91058"/>
                    <a:pt x="0" y="75816"/>
                    <a:pt x="0" y="59923"/>
                  </a:cubicBezTo>
                  <a:lnTo>
                    <a:pt x="0" y="59923"/>
                  </a:lnTo>
                  <a:cubicBezTo>
                    <a:pt x="0" y="44031"/>
                    <a:pt x="6313" y="28789"/>
                    <a:pt x="17551" y="17551"/>
                  </a:cubicBezTo>
                  <a:cubicBezTo>
                    <a:pt x="28789" y="6313"/>
                    <a:pt x="44031" y="0"/>
                    <a:pt x="59923" y="0"/>
                  </a:cubicBezTo>
                  <a:close/>
                </a:path>
              </a:pathLst>
            </a:custGeom>
            <a:solidFill>
              <a:srgbClr val="FFB600"/>
            </a:solidFill>
            <a:ln w="9525" cap="rnd"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63;p29"/>
            <p:cNvSpPr txBox="1"/>
            <p:nvPr/>
          </p:nvSpPr>
          <p:spPr>
            <a:xfrm>
              <a:off x="0" y="-38100"/>
              <a:ext cx="1094446" cy="15794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74" name="Google Shape;764;p29"/>
          <p:cNvSpPr txBox="1"/>
          <p:nvPr/>
        </p:nvSpPr>
        <p:spPr>
          <a:xfrm>
            <a:off x="12011223" y="8730704"/>
            <a:ext cx="2828835" cy="430887"/>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0"/>
              </a:spcBef>
              <a:spcAft>
                <a:spcPts val="0"/>
              </a:spcAft>
              <a:buNone/>
            </a:pPr>
            <a:r>
              <a:rPr lang="en-US" sz="2000" dirty="0">
                <a:solidFill>
                  <a:schemeClr val="dk1"/>
                </a:solidFill>
                <a:latin typeface="Montserrat"/>
                <a:ea typeface="Montserrat"/>
                <a:cs typeface="Montserrat"/>
                <a:sym typeface="Montserrat"/>
              </a:rPr>
              <a:t>[DATE]</a:t>
            </a:r>
            <a:endParaRPr dirty="0"/>
          </a:p>
        </p:txBody>
      </p:sp>
      <p:grpSp>
        <p:nvGrpSpPr>
          <p:cNvPr id="775" name="Google Shape;765;p29"/>
          <p:cNvGrpSpPr/>
          <p:nvPr/>
        </p:nvGrpSpPr>
        <p:grpSpPr>
          <a:xfrm>
            <a:off x="1049858" y="8573964"/>
            <a:ext cx="2343150" cy="599704"/>
            <a:chOff x="0" y="-38100"/>
            <a:chExt cx="1094446" cy="157947"/>
          </a:xfrm>
        </p:grpSpPr>
        <p:sp>
          <p:nvSpPr>
            <p:cNvPr id="776" name="Google Shape;766;p29"/>
            <p:cNvSpPr/>
            <p:nvPr/>
          </p:nvSpPr>
          <p:spPr>
            <a:xfrm>
              <a:off x="0" y="0"/>
              <a:ext cx="1094446" cy="119847"/>
            </a:xfrm>
            <a:custGeom>
              <a:avLst/>
              <a:gdLst/>
              <a:ahLst/>
              <a:cxnLst/>
              <a:rect l="l" t="t" r="r" b="b"/>
              <a:pathLst>
                <a:path w="1094446" h="119847" extrusionOk="0">
                  <a:moveTo>
                    <a:pt x="59923" y="0"/>
                  </a:moveTo>
                  <a:lnTo>
                    <a:pt x="1034523" y="0"/>
                  </a:lnTo>
                  <a:cubicBezTo>
                    <a:pt x="1050416" y="0"/>
                    <a:pt x="1065657" y="6313"/>
                    <a:pt x="1076895" y="17551"/>
                  </a:cubicBezTo>
                  <a:cubicBezTo>
                    <a:pt x="1088133" y="28789"/>
                    <a:pt x="1094446" y="44031"/>
                    <a:pt x="1094446" y="59923"/>
                  </a:cubicBezTo>
                  <a:lnTo>
                    <a:pt x="1094446" y="59923"/>
                  </a:lnTo>
                  <a:cubicBezTo>
                    <a:pt x="1094446" y="75816"/>
                    <a:pt x="1088133" y="91058"/>
                    <a:pt x="1076895" y="102296"/>
                  </a:cubicBezTo>
                  <a:cubicBezTo>
                    <a:pt x="1065657" y="113533"/>
                    <a:pt x="1050416" y="119847"/>
                    <a:pt x="1034523" y="119847"/>
                  </a:cubicBezTo>
                  <a:lnTo>
                    <a:pt x="59923" y="119847"/>
                  </a:lnTo>
                  <a:cubicBezTo>
                    <a:pt x="44031" y="119847"/>
                    <a:pt x="28789" y="113533"/>
                    <a:pt x="17551" y="102296"/>
                  </a:cubicBezTo>
                  <a:cubicBezTo>
                    <a:pt x="6313" y="91058"/>
                    <a:pt x="0" y="75816"/>
                    <a:pt x="0" y="59923"/>
                  </a:cubicBezTo>
                  <a:lnTo>
                    <a:pt x="0" y="59923"/>
                  </a:lnTo>
                  <a:cubicBezTo>
                    <a:pt x="0" y="44031"/>
                    <a:pt x="6313" y="28789"/>
                    <a:pt x="17551" y="17551"/>
                  </a:cubicBezTo>
                  <a:cubicBezTo>
                    <a:pt x="28789" y="6313"/>
                    <a:pt x="44031" y="0"/>
                    <a:pt x="59923" y="0"/>
                  </a:cubicBezTo>
                  <a:close/>
                </a:path>
              </a:pathLst>
            </a:custGeom>
            <a:solidFill>
              <a:srgbClr val="FFB600"/>
            </a:solidFill>
            <a:ln w="9525" cap="rnd"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67;p29"/>
            <p:cNvSpPr txBox="1"/>
            <p:nvPr/>
          </p:nvSpPr>
          <p:spPr>
            <a:xfrm>
              <a:off x="0" y="-38100"/>
              <a:ext cx="1094446" cy="15794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78" name="Google Shape;768;p29"/>
          <p:cNvSpPr txBox="1"/>
          <p:nvPr/>
        </p:nvSpPr>
        <p:spPr>
          <a:xfrm>
            <a:off x="812258" y="8730704"/>
            <a:ext cx="2828835" cy="430887"/>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0"/>
              </a:spcBef>
              <a:spcAft>
                <a:spcPts val="0"/>
              </a:spcAft>
              <a:buNone/>
            </a:pPr>
            <a:r>
              <a:rPr lang="en-US" sz="2000" dirty="0">
                <a:solidFill>
                  <a:schemeClr val="dk1"/>
                </a:solidFill>
                <a:latin typeface="Montserrat"/>
                <a:ea typeface="Montserrat"/>
                <a:cs typeface="Montserrat"/>
                <a:sym typeface="Montserrat"/>
              </a:rPr>
              <a:t>[DATE]</a:t>
            </a:r>
            <a:endParaRPr dirty="0"/>
          </a:p>
        </p:txBody>
      </p:sp>
      <p:grpSp>
        <p:nvGrpSpPr>
          <p:cNvPr id="779" name="Google Shape;769;p29"/>
          <p:cNvGrpSpPr/>
          <p:nvPr/>
        </p:nvGrpSpPr>
        <p:grpSpPr>
          <a:xfrm>
            <a:off x="15082023" y="7317841"/>
            <a:ext cx="2343150" cy="599704"/>
            <a:chOff x="0" y="-38100"/>
            <a:chExt cx="1094446" cy="157947"/>
          </a:xfrm>
        </p:grpSpPr>
        <p:sp>
          <p:nvSpPr>
            <p:cNvPr id="780" name="Google Shape;770;p29"/>
            <p:cNvSpPr/>
            <p:nvPr/>
          </p:nvSpPr>
          <p:spPr>
            <a:xfrm>
              <a:off x="0" y="0"/>
              <a:ext cx="1094446" cy="119847"/>
            </a:xfrm>
            <a:custGeom>
              <a:avLst/>
              <a:gdLst/>
              <a:ahLst/>
              <a:cxnLst/>
              <a:rect l="l" t="t" r="r" b="b"/>
              <a:pathLst>
                <a:path w="1094446" h="119847" extrusionOk="0">
                  <a:moveTo>
                    <a:pt x="59923" y="0"/>
                  </a:moveTo>
                  <a:lnTo>
                    <a:pt x="1034523" y="0"/>
                  </a:lnTo>
                  <a:cubicBezTo>
                    <a:pt x="1050416" y="0"/>
                    <a:pt x="1065657" y="6313"/>
                    <a:pt x="1076895" y="17551"/>
                  </a:cubicBezTo>
                  <a:cubicBezTo>
                    <a:pt x="1088133" y="28789"/>
                    <a:pt x="1094446" y="44031"/>
                    <a:pt x="1094446" y="59923"/>
                  </a:cubicBezTo>
                  <a:lnTo>
                    <a:pt x="1094446" y="59923"/>
                  </a:lnTo>
                  <a:cubicBezTo>
                    <a:pt x="1094446" y="75816"/>
                    <a:pt x="1088133" y="91058"/>
                    <a:pt x="1076895" y="102296"/>
                  </a:cubicBezTo>
                  <a:cubicBezTo>
                    <a:pt x="1065657" y="113533"/>
                    <a:pt x="1050416" y="119847"/>
                    <a:pt x="1034523" y="119847"/>
                  </a:cubicBezTo>
                  <a:lnTo>
                    <a:pt x="59923" y="119847"/>
                  </a:lnTo>
                  <a:cubicBezTo>
                    <a:pt x="44031" y="119847"/>
                    <a:pt x="28789" y="113533"/>
                    <a:pt x="17551" y="102296"/>
                  </a:cubicBezTo>
                  <a:cubicBezTo>
                    <a:pt x="6313" y="91058"/>
                    <a:pt x="0" y="75816"/>
                    <a:pt x="0" y="59923"/>
                  </a:cubicBezTo>
                  <a:lnTo>
                    <a:pt x="0" y="59923"/>
                  </a:lnTo>
                  <a:cubicBezTo>
                    <a:pt x="0" y="44031"/>
                    <a:pt x="6313" y="28789"/>
                    <a:pt x="17551" y="17551"/>
                  </a:cubicBezTo>
                  <a:cubicBezTo>
                    <a:pt x="28789" y="6313"/>
                    <a:pt x="44031" y="0"/>
                    <a:pt x="59923" y="0"/>
                  </a:cubicBezTo>
                  <a:close/>
                </a:path>
              </a:pathLst>
            </a:custGeom>
            <a:solidFill>
              <a:srgbClr val="FFB600"/>
            </a:solidFill>
            <a:ln w="9525" cap="rnd"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71;p29"/>
            <p:cNvSpPr txBox="1"/>
            <p:nvPr/>
          </p:nvSpPr>
          <p:spPr>
            <a:xfrm>
              <a:off x="0" y="-38100"/>
              <a:ext cx="1094446" cy="15794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82" name="Google Shape;772;p29"/>
          <p:cNvSpPr txBox="1"/>
          <p:nvPr/>
        </p:nvSpPr>
        <p:spPr>
          <a:xfrm>
            <a:off x="14844423" y="7474581"/>
            <a:ext cx="2828835" cy="430887"/>
          </a:xfrm>
          <a:prstGeom prst="rect">
            <a:avLst/>
          </a:prstGeom>
          <a:noFill/>
          <a:ln>
            <a:noFill/>
          </a:ln>
        </p:spPr>
        <p:txBody>
          <a:bodyPr spcFirstLastPara="1" wrap="square" lIns="0" tIns="0" rIns="0" bIns="0" anchor="ctr" anchorCtr="0">
            <a:spAutoFit/>
          </a:bodyPr>
          <a:lstStyle/>
          <a:p>
            <a:pPr marL="0" marR="0" lvl="0" indent="0" algn="ctr" rtl="0">
              <a:lnSpc>
                <a:spcPct val="140000"/>
              </a:lnSpc>
              <a:spcBef>
                <a:spcPts val="0"/>
              </a:spcBef>
              <a:spcAft>
                <a:spcPts val="0"/>
              </a:spcAft>
              <a:buNone/>
            </a:pPr>
            <a:r>
              <a:rPr lang="en-US" sz="2000" dirty="0">
                <a:solidFill>
                  <a:schemeClr val="dk1"/>
                </a:solidFill>
                <a:latin typeface="Montserrat"/>
                <a:ea typeface="Montserrat"/>
                <a:cs typeface="Montserrat"/>
                <a:sym typeface="Montserrat"/>
              </a:rPr>
              <a:t>Time varies</a:t>
            </a:r>
            <a:endParaRPr dirty="0"/>
          </a:p>
        </p:txBody>
      </p:sp>
      <p:sp>
        <p:nvSpPr>
          <p:cNvPr id="730" name="Google Shape;730;p29"/>
          <p:cNvSpPr txBox="1"/>
          <p:nvPr/>
        </p:nvSpPr>
        <p:spPr>
          <a:xfrm>
            <a:off x="16525574" y="958211"/>
            <a:ext cx="1007165"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737" name="Google Shape;737;p29"/>
          <p:cNvSpPr/>
          <p:nvPr/>
        </p:nvSpPr>
        <p:spPr>
          <a:xfrm>
            <a:off x="18278475" y="5129675"/>
            <a:ext cx="9525" cy="4547616"/>
          </a:xfrm>
          <a:custGeom>
            <a:avLst/>
            <a:gdLst/>
            <a:ahLst/>
            <a:cxnLst/>
            <a:rect l="l" t="t" r="r" b="b"/>
            <a:pathLst>
              <a:path w="12700" h="6063488" extrusionOk="0">
                <a:moveTo>
                  <a:pt x="12700" y="6350"/>
                </a:moveTo>
                <a:lnTo>
                  <a:pt x="12700" y="6057138"/>
                </a:lnTo>
                <a:cubicBezTo>
                  <a:pt x="12700" y="6060694"/>
                  <a:pt x="9906" y="6063488"/>
                  <a:pt x="6350" y="6063488"/>
                </a:cubicBezTo>
                <a:cubicBezTo>
                  <a:pt x="2794" y="6063488"/>
                  <a:pt x="0" y="6060694"/>
                  <a:pt x="0" y="6057138"/>
                </a:cubicBezTo>
                <a:lnTo>
                  <a:pt x="0" y="6350"/>
                </a:lnTo>
                <a:cubicBezTo>
                  <a:pt x="0" y="2794"/>
                  <a:pt x="2794" y="0"/>
                  <a:pt x="6350" y="0"/>
                </a:cubicBezTo>
                <a:cubicBezTo>
                  <a:pt x="9906" y="0"/>
                  <a:pt x="12700" y="2794"/>
                  <a:pt x="12700" y="6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pic>
        <p:nvPicPr>
          <p:cNvPr id="2" name="Google Shape;777;p30" descr="Laptop Screen Not Working but External Monitor Does | Easy Fix"/>
          <p:cNvPicPr preferRelativeResize="0"/>
          <p:nvPr/>
        </p:nvPicPr>
        <p:blipFill rotWithShape="1">
          <a:blip r:embed="rId3">
            <a:alphaModFix/>
          </a:blip>
          <a:srcRect l="21966"/>
          <a:stretch/>
        </p:blipFill>
        <p:spPr>
          <a:xfrm>
            <a:off x="10776088" y="-20605"/>
            <a:ext cx="5623103" cy="5156777"/>
          </a:xfrm>
          <a:prstGeom prst="rect">
            <a:avLst/>
          </a:prstGeom>
          <a:noFill/>
          <a:ln>
            <a:noFill/>
          </a:ln>
        </p:spPr>
      </p:pic>
      <p:sp>
        <p:nvSpPr>
          <p:cNvPr id="3" name="Google Shape;778;p30"/>
          <p:cNvSpPr/>
          <p:nvPr/>
        </p:nvSpPr>
        <p:spPr>
          <a:xfrm>
            <a:off x="15621000" y="0"/>
            <a:ext cx="2666998" cy="2571750"/>
          </a:xfrm>
          <a:custGeom>
            <a:avLst/>
            <a:gdLst/>
            <a:ahLst/>
            <a:cxnLst/>
            <a:rect l="l" t="t" r="r" b="b"/>
            <a:pathLst>
              <a:path w="1353255" h="869950" extrusionOk="0">
                <a:moveTo>
                  <a:pt x="0" y="0"/>
                </a:moveTo>
                <a:lnTo>
                  <a:pt x="1353255" y="0"/>
                </a:lnTo>
                <a:lnTo>
                  <a:pt x="1353255" y="869950"/>
                </a:lnTo>
                <a:lnTo>
                  <a:pt x="0" y="86995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779;p30"/>
          <p:cNvSpPr txBox="1"/>
          <p:nvPr/>
        </p:nvSpPr>
        <p:spPr>
          <a:xfrm>
            <a:off x="16432696" y="958298"/>
            <a:ext cx="1073426"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4" name="Google Shape;780;p30"/>
          <p:cNvSpPr/>
          <p:nvPr/>
        </p:nvSpPr>
        <p:spPr>
          <a:xfrm>
            <a:off x="15621000" y="2571750"/>
            <a:ext cx="2666998" cy="2571750"/>
          </a:xfrm>
          <a:custGeom>
            <a:avLst/>
            <a:gdLst/>
            <a:ahLst/>
            <a:cxnLst/>
            <a:rect l="l" t="t" r="r" b="b"/>
            <a:pathLst>
              <a:path w="1353255" h="869950" extrusionOk="0">
                <a:moveTo>
                  <a:pt x="0" y="0"/>
                </a:moveTo>
                <a:lnTo>
                  <a:pt x="1353255" y="0"/>
                </a:lnTo>
                <a:lnTo>
                  <a:pt x="1353255" y="869950"/>
                </a:lnTo>
                <a:lnTo>
                  <a:pt x="0" y="869950"/>
                </a:lnTo>
                <a:close/>
              </a:path>
            </a:pathLst>
          </a:custGeom>
          <a:solidFill>
            <a:srgbClr val="5B5B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781;p30"/>
          <p:cNvGrpSpPr/>
          <p:nvPr/>
        </p:nvGrpSpPr>
        <p:grpSpPr>
          <a:xfrm>
            <a:off x="16825174" y="3322851"/>
            <a:ext cx="434126" cy="1069549"/>
            <a:chOff x="0" y="0"/>
            <a:chExt cx="578835" cy="1426065"/>
          </a:xfrm>
        </p:grpSpPr>
        <p:sp>
          <p:nvSpPr>
            <p:cNvPr id="6" name="Google Shape;782;p30"/>
            <p:cNvSpPr/>
            <p:nvPr/>
          </p:nvSpPr>
          <p:spPr>
            <a:xfrm>
              <a:off x="3670" y="85090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83;p30"/>
            <p:cNvSpPr/>
            <p:nvPr/>
          </p:nvSpPr>
          <p:spPr>
            <a:xfrm flipH="1">
              <a:off x="201214" y="9969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784;p30"/>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785;p30"/>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 name="Google Shape;786;p30"/>
          <p:cNvSpPr txBox="1"/>
          <p:nvPr/>
        </p:nvSpPr>
        <p:spPr>
          <a:xfrm>
            <a:off x="1028700" y="9052138"/>
            <a:ext cx="3122254" cy="240665"/>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cxnSp>
        <p:nvCxnSpPr>
          <p:cNvPr id="11" name="Google Shape;787;p30"/>
          <p:cNvCxnSpPr/>
          <p:nvPr/>
        </p:nvCxnSpPr>
        <p:spPr>
          <a:xfrm>
            <a:off x="9144000" y="9226128"/>
            <a:ext cx="8115300" cy="0"/>
          </a:xfrm>
          <a:prstGeom prst="straightConnector1">
            <a:avLst/>
          </a:prstGeom>
          <a:noFill/>
          <a:ln w="28575" cap="flat" cmpd="sng">
            <a:solidFill>
              <a:srgbClr val="292929"/>
            </a:solidFill>
            <a:prstDash val="solid"/>
            <a:round/>
            <a:headEnd type="none" w="sm" len="sm"/>
            <a:tailEnd type="none" w="sm" len="sm"/>
          </a:ln>
        </p:spPr>
      </p:cxnSp>
      <p:sp>
        <p:nvSpPr>
          <p:cNvPr id="12" name="Google Shape;788;p30"/>
          <p:cNvSpPr txBox="1"/>
          <p:nvPr/>
        </p:nvSpPr>
        <p:spPr>
          <a:xfrm>
            <a:off x="9144000" y="5827395"/>
            <a:ext cx="7910664" cy="193899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292929"/>
                </a:solidFill>
                <a:latin typeface="Poppins Light"/>
                <a:ea typeface="Poppins Light"/>
                <a:cs typeface="Poppins Light"/>
                <a:sym typeface="Poppins Light"/>
              </a:rPr>
              <a:t>How do you access your project board and communicate with your mentor?</a:t>
            </a:r>
            <a:endParaRPr/>
          </a:p>
          <a:p>
            <a:pPr marL="0" marR="0" lvl="0" indent="0" algn="l" rtl="0">
              <a:spcBef>
                <a:spcPts val="0"/>
              </a:spcBef>
              <a:spcAft>
                <a:spcPts val="0"/>
              </a:spcAft>
              <a:buNone/>
            </a:pPr>
            <a:endParaRPr sz="1800">
              <a:solidFill>
                <a:srgbClr val="292929"/>
              </a:solidFill>
              <a:latin typeface="Poppins Light"/>
              <a:ea typeface="Poppins Light"/>
              <a:cs typeface="Poppins Light"/>
              <a:sym typeface="Poppins Light"/>
            </a:endParaRPr>
          </a:p>
          <a:p>
            <a:pPr marL="0" marR="0" lvl="0" indent="0" algn="l" rtl="0">
              <a:spcBef>
                <a:spcPts val="0"/>
              </a:spcBef>
              <a:spcAft>
                <a:spcPts val="0"/>
              </a:spcAft>
              <a:buNone/>
            </a:pPr>
            <a:r>
              <a:rPr lang="en-US" sz="1800">
                <a:solidFill>
                  <a:srgbClr val="292929"/>
                </a:solidFill>
                <a:latin typeface="Poppins Light"/>
                <a:ea typeface="Poppins Light"/>
                <a:cs typeface="Poppins Light"/>
                <a:sym typeface="Poppins Light"/>
              </a:rPr>
              <a:t>You should have received an invitation from Monday.com to open a free account. Check your spams if you did not.</a:t>
            </a:r>
            <a:endParaRPr/>
          </a:p>
          <a:p>
            <a:pPr marL="0" marR="0" lvl="0" indent="0" algn="l" rtl="0">
              <a:spcBef>
                <a:spcPts val="0"/>
              </a:spcBef>
              <a:spcAft>
                <a:spcPts val="0"/>
              </a:spcAft>
              <a:buNone/>
            </a:pPr>
            <a:endParaRPr sz="1800">
              <a:solidFill>
                <a:srgbClr val="292929"/>
              </a:solidFill>
              <a:latin typeface="Poppins Light"/>
              <a:ea typeface="Poppins Light"/>
              <a:cs typeface="Poppins Light"/>
              <a:sym typeface="Poppins Light"/>
            </a:endParaRPr>
          </a:p>
          <a:p>
            <a:pPr marL="0" marR="0" lvl="0" indent="0" algn="l" rtl="0">
              <a:spcBef>
                <a:spcPts val="0"/>
              </a:spcBef>
              <a:spcAft>
                <a:spcPts val="0"/>
              </a:spcAft>
              <a:buNone/>
            </a:pPr>
            <a:r>
              <a:rPr lang="en-US" sz="1800">
                <a:solidFill>
                  <a:srgbClr val="292929"/>
                </a:solidFill>
                <a:latin typeface="Poppins Light"/>
                <a:ea typeface="Poppins Light"/>
                <a:cs typeface="Poppins Light"/>
                <a:sym typeface="Poppins Light"/>
              </a:rPr>
              <a:t>Review the YouTube video sent to you by email.</a:t>
            </a:r>
            <a:endParaRPr/>
          </a:p>
        </p:txBody>
      </p:sp>
      <p:sp>
        <p:nvSpPr>
          <p:cNvPr id="13" name="Google Shape;789;p30"/>
          <p:cNvSpPr/>
          <p:nvPr/>
        </p:nvSpPr>
        <p:spPr>
          <a:xfrm>
            <a:off x="0" y="6176938"/>
            <a:ext cx="9144000" cy="2337456"/>
          </a:xfrm>
          <a:custGeom>
            <a:avLst/>
            <a:gdLst/>
            <a:ahLst/>
            <a:cxnLst/>
            <a:rect l="l" t="t" r="r" b="b"/>
            <a:pathLst>
              <a:path w="17144873" h="4945634" extrusionOk="0">
                <a:moveTo>
                  <a:pt x="0" y="0"/>
                </a:moveTo>
                <a:lnTo>
                  <a:pt x="17144873" y="0"/>
                </a:lnTo>
                <a:lnTo>
                  <a:pt x="17144873" y="4945634"/>
                </a:lnTo>
                <a:lnTo>
                  <a:pt x="0" y="494563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790;p30"/>
          <p:cNvSpPr/>
          <p:nvPr/>
        </p:nvSpPr>
        <p:spPr>
          <a:xfrm>
            <a:off x="6634161" y="-2342"/>
            <a:ext cx="3914037" cy="2523490"/>
          </a:xfrm>
          <a:custGeom>
            <a:avLst/>
            <a:gdLst/>
            <a:ahLst/>
            <a:cxnLst/>
            <a:rect l="l" t="t" r="r" b="b"/>
            <a:pathLst>
              <a:path w="2611831" h="1683921" extrusionOk="0">
                <a:moveTo>
                  <a:pt x="0" y="0"/>
                </a:moveTo>
                <a:lnTo>
                  <a:pt x="2611831" y="0"/>
                </a:lnTo>
                <a:lnTo>
                  <a:pt x="2611831" y="1683921"/>
                </a:lnTo>
                <a:lnTo>
                  <a:pt x="0" y="1683921"/>
                </a:lnTo>
                <a:lnTo>
                  <a:pt x="0" y="0"/>
                </a:lnTo>
                <a:close/>
              </a:path>
            </a:pathLst>
          </a:custGeom>
          <a:blipFill rotWithShape="1">
            <a:blip r:embed="rId6">
              <a:alphaModFix/>
            </a:blip>
            <a:stretch>
              <a:fillRect l="-3671" t="-41065" r="-12987" b="-2644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791;p30"/>
          <p:cNvSpPr/>
          <p:nvPr/>
        </p:nvSpPr>
        <p:spPr>
          <a:xfrm>
            <a:off x="6619852" y="2933700"/>
            <a:ext cx="4008078" cy="2251001"/>
          </a:xfrm>
          <a:custGeom>
            <a:avLst/>
            <a:gdLst/>
            <a:ahLst/>
            <a:cxnLst/>
            <a:rect l="l" t="t" r="r" b="b"/>
            <a:pathLst>
              <a:path w="2206946" h="1239456" extrusionOk="0">
                <a:moveTo>
                  <a:pt x="0" y="0"/>
                </a:moveTo>
                <a:lnTo>
                  <a:pt x="2206946" y="0"/>
                </a:lnTo>
                <a:lnTo>
                  <a:pt x="2206946" y="1239456"/>
                </a:lnTo>
                <a:lnTo>
                  <a:pt x="0" y="1239456"/>
                </a:lnTo>
                <a:lnTo>
                  <a:pt x="0" y="0"/>
                </a:lnTo>
                <a:close/>
              </a:path>
            </a:pathLst>
          </a:custGeom>
          <a:blipFill rotWithShape="1">
            <a:blip r:embed="rId6">
              <a:alphaModFix/>
            </a:blip>
            <a:stretch>
              <a:fillRect l="-2382" t="-287353" r="-11187" b="-6574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792;p30"/>
          <p:cNvSpPr/>
          <p:nvPr/>
        </p:nvSpPr>
        <p:spPr>
          <a:xfrm>
            <a:off x="0" y="431202"/>
            <a:ext cx="6625714" cy="4704972"/>
          </a:xfrm>
          <a:custGeom>
            <a:avLst/>
            <a:gdLst/>
            <a:ahLst/>
            <a:cxnLst/>
            <a:rect l="l" t="t" r="r" b="b"/>
            <a:pathLst>
              <a:path w="4823242" h="3425023" extrusionOk="0">
                <a:moveTo>
                  <a:pt x="0" y="0"/>
                </a:moveTo>
                <a:lnTo>
                  <a:pt x="4823242" y="0"/>
                </a:lnTo>
                <a:lnTo>
                  <a:pt x="4823242" y="3425024"/>
                </a:lnTo>
                <a:lnTo>
                  <a:pt x="0" y="3425024"/>
                </a:lnTo>
                <a:lnTo>
                  <a:pt x="0" y="0"/>
                </a:lnTo>
                <a:close/>
              </a:path>
            </a:pathLst>
          </a:custGeom>
          <a:blipFill rotWithShape="1">
            <a:blip r:embed="rId7">
              <a:alphaModFix/>
            </a:blip>
            <a:stretch>
              <a:fillRect l="-2262" b="-26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4" name="Google Shape;799;p31">
            <a:extLst>
              <a:ext uri="{FF2B5EF4-FFF2-40B4-BE49-F238E27FC236}">
                <a16:creationId xmlns:a16="http://schemas.microsoft.com/office/drawing/2014/main" id="{C0D3DFDC-CEBB-91E2-DF26-416CAA853B6D}"/>
              </a:ext>
            </a:extLst>
          </p:cNvPr>
          <p:cNvSpPr/>
          <p:nvPr/>
        </p:nvSpPr>
        <p:spPr>
          <a:xfrm>
            <a:off x="13201650" y="0"/>
            <a:ext cx="5086350" cy="5143500"/>
          </a:xfrm>
          <a:custGeom>
            <a:avLst/>
            <a:gdLst/>
            <a:ahLst/>
            <a:cxnLst/>
            <a:rect l="l" t="t" r="r" b="b"/>
            <a:pathLst>
              <a:path w="5086350" h="5143500" extrusionOk="0">
                <a:moveTo>
                  <a:pt x="0" y="0"/>
                </a:moveTo>
                <a:lnTo>
                  <a:pt x="5086350" y="0"/>
                </a:lnTo>
                <a:lnTo>
                  <a:pt x="5086350" y="5143500"/>
                </a:lnTo>
                <a:lnTo>
                  <a:pt x="0" y="5143500"/>
                </a:lnTo>
                <a:lnTo>
                  <a:pt x="0" y="0"/>
                </a:lnTo>
                <a:close/>
              </a:path>
            </a:pathLst>
          </a:custGeom>
          <a:blipFill rotWithShape="1">
            <a:blip r:embed="rId3">
              <a:alphaModFix/>
            </a:blip>
            <a:stretch>
              <a:fillRect l="-34575" r="-169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807;p31">
            <a:extLst>
              <a:ext uri="{FF2B5EF4-FFF2-40B4-BE49-F238E27FC236}">
                <a16:creationId xmlns:a16="http://schemas.microsoft.com/office/drawing/2014/main" id="{45A2C2B2-2B0D-97A0-D32C-7F2E4BC418DF}"/>
              </a:ext>
            </a:extLst>
          </p:cNvPr>
          <p:cNvSpPr/>
          <p:nvPr/>
        </p:nvSpPr>
        <p:spPr>
          <a:xfrm rot="16200000">
            <a:off x="17105913" y="404427"/>
            <a:ext cx="546709" cy="1795258"/>
          </a:xfrm>
          <a:custGeom>
            <a:avLst/>
            <a:gdLst/>
            <a:ahLst/>
            <a:cxnLst/>
            <a:rect l="l" t="t" r="r" b="b"/>
            <a:pathLst>
              <a:path w="465738" h="1529369" extrusionOk="0">
                <a:moveTo>
                  <a:pt x="0" y="0"/>
                </a:moveTo>
                <a:lnTo>
                  <a:pt x="465738" y="0"/>
                </a:lnTo>
                <a:lnTo>
                  <a:pt x="465738" y="1529369"/>
                </a:lnTo>
                <a:lnTo>
                  <a:pt x="0" y="1529369"/>
                </a:lnTo>
                <a:close/>
              </a:path>
            </a:pathLst>
          </a:custGeom>
          <a:solidFill>
            <a:srgbClr val="FF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31"/>
          <p:cNvSpPr txBox="1"/>
          <p:nvPr/>
        </p:nvSpPr>
        <p:spPr>
          <a:xfrm>
            <a:off x="16512739" y="1014673"/>
            <a:ext cx="1055466" cy="646331"/>
          </a:xfrm>
          <a:prstGeom prst="rect">
            <a:avLst/>
          </a:prstGeom>
          <a:noFill/>
          <a:ln>
            <a:noFill/>
          </a:ln>
        </p:spPr>
        <p:txBody>
          <a:bodyPr spcFirstLastPara="1" wrap="square" lIns="0" tIns="0" rIns="0" bIns="0" anchor="t" anchorCtr="0">
            <a:spAutoFit/>
          </a:bodyPr>
          <a:lstStyle/>
          <a:p>
            <a:pPr algn="just">
              <a:lnSpc>
                <a:spcPts val="5040"/>
              </a:lnSpc>
            </a:pPr>
            <a:r>
              <a:rPr lang="en-US" sz="3000" b="1" dirty="0">
                <a:solidFill>
                  <a:srgbClr val="FFFFFF"/>
                </a:solidFill>
                <a:latin typeface="Montserrat Bold"/>
                <a:ea typeface="Montserrat Bold"/>
                <a:cs typeface="Montserrat Bold"/>
                <a:sym typeface="Montserrat Bold"/>
              </a:rPr>
              <a:t>/NO.</a:t>
            </a:r>
          </a:p>
        </p:txBody>
      </p:sp>
      <p:sp>
        <p:nvSpPr>
          <p:cNvPr id="2" name="Google Shape;797;p31">
            <a:extLst>
              <a:ext uri="{FF2B5EF4-FFF2-40B4-BE49-F238E27FC236}">
                <a16:creationId xmlns:a16="http://schemas.microsoft.com/office/drawing/2014/main" id="{694EEBC6-8C01-7C7B-11A5-75384C05CCB3}"/>
              </a:ext>
            </a:extLst>
          </p:cNvPr>
          <p:cNvSpPr/>
          <p:nvPr/>
        </p:nvSpPr>
        <p:spPr>
          <a:xfrm>
            <a:off x="1576236" y="0"/>
            <a:ext cx="7997269" cy="5143500"/>
          </a:xfrm>
          <a:custGeom>
            <a:avLst/>
            <a:gdLst/>
            <a:ahLst/>
            <a:cxnLst/>
            <a:rect l="l" t="t" r="r" b="b"/>
            <a:pathLst>
              <a:path w="7997269" h="5143500" extrusionOk="0">
                <a:moveTo>
                  <a:pt x="0" y="0"/>
                </a:moveTo>
                <a:lnTo>
                  <a:pt x="7997268" y="0"/>
                </a:lnTo>
                <a:lnTo>
                  <a:pt x="7997268" y="5143500"/>
                </a:lnTo>
                <a:lnTo>
                  <a:pt x="0" y="5143500"/>
                </a:lnTo>
                <a:lnTo>
                  <a:pt x="0" y="0"/>
                </a:lnTo>
                <a:close/>
              </a:path>
            </a:pathLst>
          </a:custGeom>
          <a:blipFill rotWithShape="1">
            <a:blip r:embed="rId4">
              <a:alphaModFix/>
            </a:blip>
            <a:stretch>
              <a:fillRect l="-62707" t="-34583" r="-37609" b="-7331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Google Shape;798;p31">
            <a:extLst>
              <a:ext uri="{FF2B5EF4-FFF2-40B4-BE49-F238E27FC236}">
                <a16:creationId xmlns:a16="http://schemas.microsoft.com/office/drawing/2014/main" id="{826BDE1A-46E7-ED7B-6081-4F27A9439904}"/>
              </a:ext>
            </a:extLst>
          </p:cNvPr>
          <p:cNvSpPr/>
          <p:nvPr/>
        </p:nvSpPr>
        <p:spPr>
          <a:xfrm>
            <a:off x="1028700" y="1999336"/>
            <a:ext cx="3144164" cy="314416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800;p31">
            <a:extLst>
              <a:ext uri="{FF2B5EF4-FFF2-40B4-BE49-F238E27FC236}">
                <a16:creationId xmlns:a16="http://schemas.microsoft.com/office/drawing/2014/main" id="{6931D3BE-04EB-2BD1-A2F6-5BCC929B184C}"/>
              </a:ext>
            </a:extLst>
          </p:cNvPr>
          <p:cNvSpPr/>
          <p:nvPr/>
        </p:nvSpPr>
        <p:spPr>
          <a:xfrm>
            <a:off x="9573504" y="0"/>
            <a:ext cx="3628146" cy="5143500"/>
          </a:xfrm>
          <a:custGeom>
            <a:avLst/>
            <a:gdLst/>
            <a:ahLst/>
            <a:cxnLst/>
            <a:rect l="l" t="t" r="r" b="b"/>
            <a:pathLst>
              <a:path w="3628146" h="5143500" extrusionOk="0">
                <a:moveTo>
                  <a:pt x="0" y="0"/>
                </a:moveTo>
                <a:lnTo>
                  <a:pt x="3628146" y="0"/>
                </a:lnTo>
                <a:lnTo>
                  <a:pt x="3628146" y="5143500"/>
                </a:lnTo>
                <a:lnTo>
                  <a:pt x="0" y="5143500"/>
                </a:lnTo>
                <a:lnTo>
                  <a:pt x="0" y="0"/>
                </a:lnTo>
                <a:close/>
              </a:path>
            </a:pathLst>
          </a:custGeom>
          <a:blipFill rotWithShape="1">
            <a:blip r:embed="rId5">
              <a:alphaModFix/>
            </a:blip>
            <a:stretch>
              <a:fillRect l="-61338" r="-58089" b="-322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801;p31">
            <a:extLst>
              <a:ext uri="{FF2B5EF4-FFF2-40B4-BE49-F238E27FC236}">
                <a16:creationId xmlns:a16="http://schemas.microsoft.com/office/drawing/2014/main" id="{44E919B6-3C54-59DA-DC49-2D6B5D731508}"/>
              </a:ext>
            </a:extLst>
          </p:cNvPr>
          <p:cNvSpPr txBox="1"/>
          <p:nvPr/>
        </p:nvSpPr>
        <p:spPr>
          <a:xfrm>
            <a:off x="1576236" y="2644318"/>
            <a:ext cx="4716104" cy="1749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Project</a:t>
            </a:r>
            <a:endParaRPr/>
          </a:p>
          <a:p>
            <a:pPr marL="0" marR="0" lvl="0" indent="0" algn="l" rtl="0">
              <a:lnSpc>
                <a:spcPct val="140000"/>
              </a:lnSpc>
              <a:spcBef>
                <a:spcPts val="0"/>
              </a:spcBef>
              <a:spcAft>
                <a:spcPts val="0"/>
              </a:spcAft>
              <a:buNone/>
            </a:pPr>
            <a:r>
              <a:rPr lang="en-US" sz="5000" b="1">
                <a:solidFill>
                  <a:srgbClr val="FFFFFF"/>
                </a:solidFill>
                <a:latin typeface="Montserrat"/>
                <a:ea typeface="Montserrat"/>
                <a:cs typeface="Montserrat"/>
                <a:sym typeface="Montserrat"/>
              </a:rPr>
              <a:t>Description.</a:t>
            </a:r>
            <a:endParaRPr/>
          </a:p>
        </p:txBody>
      </p:sp>
      <p:grpSp>
        <p:nvGrpSpPr>
          <p:cNvPr id="7" name="Google Shape;802;p31">
            <a:extLst>
              <a:ext uri="{FF2B5EF4-FFF2-40B4-BE49-F238E27FC236}">
                <a16:creationId xmlns:a16="http://schemas.microsoft.com/office/drawing/2014/main" id="{E1C80B51-F9D0-808A-204F-C49E9BB216DB}"/>
              </a:ext>
            </a:extLst>
          </p:cNvPr>
          <p:cNvGrpSpPr/>
          <p:nvPr/>
        </p:nvGrpSpPr>
        <p:grpSpPr>
          <a:xfrm>
            <a:off x="16256426" y="8826926"/>
            <a:ext cx="1002874" cy="431374"/>
            <a:chOff x="0" y="0"/>
            <a:chExt cx="1337165" cy="575165"/>
          </a:xfrm>
        </p:grpSpPr>
        <p:sp>
          <p:nvSpPr>
            <p:cNvPr id="8" name="Google Shape;803;p31">
              <a:extLst>
                <a:ext uri="{FF2B5EF4-FFF2-40B4-BE49-F238E27FC236}">
                  <a16:creationId xmlns:a16="http://schemas.microsoft.com/office/drawing/2014/main" id="{611B9E09-98DB-F6AB-A4B7-A5BA12A7BF00}"/>
                </a:ext>
              </a:extLst>
            </p:cNvPr>
            <p:cNvSpPr/>
            <p:nvPr/>
          </p:nvSpPr>
          <p:spPr>
            <a:xfrm>
              <a:off x="76200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804;p31">
              <a:extLst>
                <a:ext uri="{FF2B5EF4-FFF2-40B4-BE49-F238E27FC236}">
                  <a16:creationId xmlns:a16="http://schemas.microsoft.com/office/drawing/2014/main" id="{1CF18C30-B709-1A86-FCEA-8E1076B58711}"/>
                </a:ext>
              </a:extLst>
            </p:cNvPr>
            <p:cNvSpPr/>
            <p:nvPr/>
          </p:nvSpPr>
          <p:spPr>
            <a:xfrm flipH="1">
              <a:off x="959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805;p31">
              <a:extLst>
                <a:ext uri="{FF2B5EF4-FFF2-40B4-BE49-F238E27FC236}">
                  <a16:creationId xmlns:a16="http://schemas.microsoft.com/office/drawing/2014/main" id="{3C9F6181-BDD7-D02F-B224-555700FBBB01}"/>
                </a:ext>
              </a:extLst>
            </p:cNvPr>
            <p:cNvSpPr/>
            <p:nvPr/>
          </p:nvSpPr>
          <p:spPr>
            <a:xfrm rot="10800000">
              <a:off x="0" y="0"/>
              <a:ext cx="575165" cy="575165"/>
            </a:xfrm>
            <a:custGeom>
              <a:avLst/>
              <a:gdLst/>
              <a:ahLst/>
              <a:cxnLst/>
              <a:rect l="l" t="t" r="r" b="b"/>
              <a:pathLst>
                <a:path w="1913890" h="1913890" extrusionOk="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9292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806;p31">
              <a:extLst>
                <a:ext uri="{FF2B5EF4-FFF2-40B4-BE49-F238E27FC236}">
                  <a16:creationId xmlns:a16="http://schemas.microsoft.com/office/drawing/2014/main" id="{B47C8AF3-EF5D-23B0-0096-BDD64B8973D1}"/>
                </a:ext>
              </a:extLst>
            </p:cNvPr>
            <p:cNvSpPr/>
            <p:nvPr/>
          </p:nvSpPr>
          <p:spPr>
            <a:xfrm rot="10800000" flipH="1">
              <a:off x="197544" y="146093"/>
              <a:ext cx="180077" cy="282979"/>
            </a:xfrm>
            <a:custGeom>
              <a:avLst/>
              <a:gdLst/>
              <a:ahLst/>
              <a:cxnLst/>
              <a:rect l="l" t="t" r="r" b="b"/>
              <a:pathLst>
                <a:path w="180077" h="282979" extrusionOk="0">
                  <a:moveTo>
                    <a:pt x="180077" y="0"/>
                  </a:moveTo>
                  <a:lnTo>
                    <a:pt x="0" y="0"/>
                  </a:lnTo>
                  <a:lnTo>
                    <a:pt x="0" y="282979"/>
                  </a:lnTo>
                  <a:lnTo>
                    <a:pt x="180077" y="282979"/>
                  </a:lnTo>
                  <a:lnTo>
                    <a:pt x="180077"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809;p31">
            <a:extLst>
              <a:ext uri="{FF2B5EF4-FFF2-40B4-BE49-F238E27FC236}">
                <a16:creationId xmlns:a16="http://schemas.microsoft.com/office/drawing/2014/main" id="{52862665-9A01-49C8-3866-DDA99C8165DC}"/>
              </a:ext>
            </a:extLst>
          </p:cNvPr>
          <p:cNvSpPr txBox="1"/>
          <p:nvPr/>
        </p:nvSpPr>
        <p:spPr>
          <a:xfrm>
            <a:off x="1576236" y="6629900"/>
            <a:ext cx="10615764" cy="175304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dirty="0">
                <a:solidFill>
                  <a:srgbClr val="292929"/>
                </a:solidFill>
                <a:latin typeface="Montserrat"/>
                <a:ea typeface="Montserrat"/>
                <a:cs typeface="Montserrat"/>
                <a:sym typeface="Montserrat"/>
              </a:rPr>
              <a:t>Your presentation needs to strictly follow the order of the following slides</a:t>
            </a:r>
            <a:endParaRPr dirty="0"/>
          </a:p>
          <a:p>
            <a:pPr marL="0" marR="0" lvl="0" indent="0" algn="l" rtl="0">
              <a:lnSpc>
                <a:spcPct val="217722"/>
              </a:lnSpc>
              <a:spcBef>
                <a:spcPts val="0"/>
              </a:spcBef>
              <a:spcAft>
                <a:spcPts val="0"/>
              </a:spcAft>
              <a:buNone/>
            </a:pPr>
            <a:r>
              <a:rPr lang="en-US" sz="1800" dirty="0">
                <a:solidFill>
                  <a:srgbClr val="292929"/>
                </a:solidFill>
                <a:latin typeface="Montserrat"/>
                <a:ea typeface="Montserrat"/>
                <a:cs typeface="Montserrat"/>
                <a:sym typeface="Montserrat"/>
              </a:rPr>
              <a:t>Use www.</a:t>
            </a:r>
            <a:r>
              <a:rPr lang="en-US" sz="1800" u="sng" dirty="0">
                <a:solidFill>
                  <a:srgbClr val="0000FF"/>
                </a:solid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i</a:t>
            </a:r>
            <a:r>
              <a:rPr lang="en-US" sz="1800" dirty="0">
                <a:solidFill>
                  <a:srgbClr val="292929"/>
                </a:solidFill>
                <a:latin typeface="Montserrat"/>
                <a:ea typeface="Montserrat"/>
                <a:cs typeface="Montserrat"/>
                <a:sym typeface="Montserrat"/>
              </a:rPr>
              <a:t>lovepdf.com to compress your PDF presentation </a:t>
            </a:r>
            <a:endParaRPr dirty="0"/>
          </a:p>
          <a:p>
            <a:pPr marL="0" marR="0" lvl="0" indent="0" algn="l" rtl="0">
              <a:lnSpc>
                <a:spcPct val="217722"/>
              </a:lnSpc>
              <a:spcBef>
                <a:spcPts val="0"/>
              </a:spcBef>
              <a:spcAft>
                <a:spcPts val="0"/>
              </a:spcAft>
              <a:buNone/>
            </a:pPr>
            <a:r>
              <a:rPr lang="en-US" sz="1800" dirty="0">
                <a:solidFill>
                  <a:srgbClr val="292929"/>
                </a:solidFill>
                <a:latin typeface="Montserrat"/>
                <a:ea typeface="Montserrat"/>
                <a:cs typeface="Montserrat"/>
                <a:sym typeface="Montserrat"/>
              </a:rPr>
              <a:t>Do not upload a file bigger than 10MB</a:t>
            </a:r>
            <a:endParaRPr dirty="0"/>
          </a:p>
          <a:p>
            <a:pPr marL="0" marR="0" lvl="0" indent="0" algn="l" rtl="0">
              <a:lnSpc>
                <a:spcPct val="217722"/>
              </a:lnSpc>
              <a:spcBef>
                <a:spcPts val="0"/>
              </a:spcBef>
              <a:spcAft>
                <a:spcPts val="0"/>
              </a:spcAft>
              <a:buNone/>
            </a:pPr>
            <a:r>
              <a:rPr lang="en-US" sz="1800" dirty="0">
                <a:solidFill>
                  <a:srgbClr val="292929"/>
                </a:solidFill>
                <a:latin typeface="Montserrat"/>
                <a:ea typeface="Montserrat"/>
                <a:cs typeface="Montserrat"/>
                <a:sym typeface="Montserrat"/>
              </a:rPr>
              <a:t>It is compulsory to have rendered perspectives for versions 1.2 &amp; 2.2</a:t>
            </a:r>
            <a:endParaRPr dirty="0"/>
          </a:p>
        </p:txBody>
      </p:sp>
      <p:sp>
        <p:nvSpPr>
          <p:cNvPr id="14" name="Google Shape;810;p31">
            <a:extLst>
              <a:ext uri="{FF2B5EF4-FFF2-40B4-BE49-F238E27FC236}">
                <a16:creationId xmlns:a16="http://schemas.microsoft.com/office/drawing/2014/main" id="{FF0D455E-179B-6B6E-FA02-DC45B3A0EF2A}"/>
              </a:ext>
            </a:extLst>
          </p:cNvPr>
          <p:cNvSpPr txBox="1"/>
          <p:nvPr/>
        </p:nvSpPr>
        <p:spPr>
          <a:xfrm>
            <a:off x="1028700" y="9052138"/>
            <a:ext cx="3122254" cy="240665"/>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a:solidFill>
                  <a:srgbClr val="292929"/>
                </a:solidFill>
                <a:latin typeface="Montserrat"/>
                <a:ea typeface="Montserrat"/>
                <a:cs typeface="Montserrat"/>
                <a:sym typeface="Montserrat"/>
              </a:rPr>
              <a:t>Project Brief | DD MM YYYY</a:t>
            </a:r>
            <a:endParaRPr/>
          </a:p>
        </p:txBody>
      </p:sp>
      <p:cxnSp>
        <p:nvCxnSpPr>
          <p:cNvPr id="15" name="Google Shape;811;p31">
            <a:extLst>
              <a:ext uri="{FF2B5EF4-FFF2-40B4-BE49-F238E27FC236}">
                <a16:creationId xmlns:a16="http://schemas.microsoft.com/office/drawing/2014/main" id="{3188F5D9-C497-7AD7-726E-EB2E29B76B7E}"/>
              </a:ext>
            </a:extLst>
          </p:cNvPr>
          <p:cNvCxnSpPr/>
          <p:nvPr/>
        </p:nvCxnSpPr>
        <p:spPr>
          <a:xfrm>
            <a:off x="3934288" y="9226128"/>
            <a:ext cx="5639217" cy="0"/>
          </a:xfrm>
          <a:prstGeom prst="straightConnector1">
            <a:avLst/>
          </a:prstGeom>
          <a:noFill/>
          <a:ln w="28575" cap="flat" cmpd="sng">
            <a:solidFill>
              <a:srgbClr val="292929"/>
            </a:solidFill>
            <a:prstDash val="solid"/>
            <a:round/>
            <a:headEnd type="none" w="sm" len="sm"/>
            <a:tailEnd type="none" w="sm" len="sm"/>
          </a:ln>
        </p:spPr>
      </p:cxnSp>
      <p:sp>
        <p:nvSpPr>
          <p:cNvPr id="16" name="Google Shape;812;p31">
            <a:extLst>
              <a:ext uri="{FF2B5EF4-FFF2-40B4-BE49-F238E27FC236}">
                <a16:creationId xmlns:a16="http://schemas.microsoft.com/office/drawing/2014/main" id="{FF84D69D-1FD0-9E17-7965-2A2CCCAB7445}"/>
              </a:ext>
            </a:extLst>
          </p:cNvPr>
          <p:cNvSpPr/>
          <p:nvPr/>
        </p:nvSpPr>
        <p:spPr>
          <a:xfrm>
            <a:off x="761999" y="749756"/>
            <a:ext cx="4495801" cy="4114385"/>
          </a:xfrm>
          <a:custGeom>
            <a:avLst/>
            <a:gdLst/>
            <a:ahLst/>
            <a:cxnLst/>
            <a:rect l="l" t="t" r="r" b="b"/>
            <a:pathLst>
              <a:path w="8475980" h="8475980" extrusionOk="0">
                <a:moveTo>
                  <a:pt x="0" y="0"/>
                </a:moveTo>
                <a:lnTo>
                  <a:pt x="8475980" y="0"/>
                </a:lnTo>
                <a:lnTo>
                  <a:pt x="8475980" y="8475980"/>
                </a:lnTo>
                <a:lnTo>
                  <a:pt x="0" y="8475980"/>
                </a:lnTo>
                <a:lnTo>
                  <a:pt x="0" y="0"/>
                </a:lnTo>
                <a:close/>
              </a:path>
            </a:pathLst>
          </a:custGeom>
          <a:blipFill rotWithShape="1">
            <a:blip r:embed="rId8">
              <a:alphaModFix/>
            </a:blip>
            <a:stretch>
              <a:fillRect l="-16627" t="-19136" r="-15292" b="-250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813;p31">
            <a:extLst>
              <a:ext uri="{FF2B5EF4-FFF2-40B4-BE49-F238E27FC236}">
                <a16:creationId xmlns:a16="http://schemas.microsoft.com/office/drawing/2014/main" id="{78A54623-6016-DE5C-465A-33F7B8068A43}"/>
              </a:ext>
            </a:extLst>
          </p:cNvPr>
          <p:cNvSpPr txBox="1"/>
          <p:nvPr/>
        </p:nvSpPr>
        <p:spPr>
          <a:xfrm>
            <a:off x="1576236" y="5316665"/>
            <a:ext cx="7911302" cy="9571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solidFill>
                  <a:srgbClr val="292929"/>
                </a:solidFill>
                <a:latin typeface="Montserrat"/>
                <a:ea typeface="Montserrat"/>
                <a:cs typeface="Montserrat"/>
                <a:sym typeface="Montserrat"/>
              </a:rPr>
              <a:t>Must.</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2045</Words>
  <Application>Microsoft Office PowerPoint</Application>
  <PresentationFormat>Custom</PresentationFormat>
  <Paragraphs>302</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Montserrat</vt:lpstr>
      <vt:lpstr>Arial</vt:lpstr>
      <vt:lpstr>Montserrat Bold</vt:lpstr>
      <vt:lpstr>Montserrat Medium</vt:lpstr>
      <vt:lpstr>Impact</vt:lpstr>
      <vt:lpstr>Calibri</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Delphine</dc:creator>
  <cp:lastModifiedBy>Priya Rathor</cp:lastModifiedBy>
  <cp:revision>31</cp:revision>
  <dcterms:created xsi:type="dcterms:W3CDTF">2006-08-16T00:00:00Z</dcterms:created>
  <dcterms:modified xsi:type="dcterms:W3CDTF">2025-12-12T10:19:44Z</dcterms:modified>
</cp:coreProperties>
</file>